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2" r:id="rId4"/>
    <p:sldId id="292" r:id="rId5"/>
    <p:sldId id="273" r:id="rId6"/>
    <p:sldId id="293" r:id="rId7"/>
    <p:sldId id="294" r:id="rId8"/>
    <p:sldId id="298" r:id="rId9"/>
    <p:sldId id="299" r:id="rId10"/>
    <p:sldId id="295" r:id="rId11"/>
    <p:sldId id="296" r:id="rId12"/>
    <p:sldId id="297" r:id="rId13"/>
    <p:sldId id="269" r:id="rId14"/>
  </p:sldIdLst>
  <p:sldSz cx="18288000" cy="10287000"/>
  <p:notesSz cx="6858000" cy="9144000"/>
  <p:embeddedFontLst>
    <p:embeddedFont>
      <p:font typeface="AppleSDGothicNeoB00" panose="02000503000000000000" pitchFamily="2" charset="-127"/>
      <p:regular r:id="rId16"/>
    </p:embeddedFont>
    <p:embeddedFont>
      <p:font typeface="AppleSDGothicNeoEB00" panose="02000503000000000000" pitchFamily="2" charset="-127"/>
      <p:regular r:id="rId17"/>
    </p:embeddedFont>
    <p:embeddedFont>
      <p:font typeface="AppleSDGothicNeoH00" panose="02000503000000000000" pitchFamily="2" charset="-127"/>
      <p:regular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bel" panose="020B0503020204020204" pitchFamily="34" charset="0"/>
      <p:regular r:id="rId26"/>
      <p:bold r:id="rId27"/>
      <p:italic r:id="rId28"/>
      <p:boldItalic r:id="rId29"/>
    </p:embeddedFont>
    <p:embeddedFont>
      <p:font typeface="Corbel Light" panose="020B0303020204020204" pitchFamily="34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0" userDrawn="1">
          <p15:clr>
            <a:srgbClr val="A4A3A4"/>
          </p15:clr>
        </p15:guide>
        <p15:guide id="2" pos="10176" userDrawn="1">
          <p15:clr>
            <a:srgbClr val="A4A3A4"/>
          </p15:clr>
        </p15:guide>
        <p15:guide id="3" orient="horz" pos="3960" userDrawn="1">
          <p15:clr>
            <a:srgbClr val="A4A3A4"/>
          </p15:clr>
        </p15:guide>
        <p15:guide id="4" orient="horz" pos="6072" userDrawn="1">
          <p15:clr>
            <a:srgbClr val="A4A3A4"/>
          </p15:clr>
        </p15:guide>
        <p15:guide id="5" pos="3312" userDrawn="1">
          <p15:clr>
            <a:srgbClr val="A4A3A4"/>
          </p15:clr>
        </p15:guide>
        <p15:guide id="6" pos="6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FF"/>
    <a:srgbClr val="0080FA"/>
    <a:srgbClr val="E1F7F6"/>
    <a:srgbClr val="D5F4F3"/>
    <a:srgbClr val="3278CC"/>
    <a:srgbClr val="1E497C"/>
    <a:srgbClr val="8EB4E3"/>
    <a:srgbClr val="102640"/>
    <a:srgbClr val="2B67AF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88118" autoAdjust="0"/>
  </p:normalViewPr>
  <p:slideViewPr>
    <p:cSldViewPr>
      <p:cViewPr varScale="1">
        <p:scale>
          <a:sx n="65" d="100"/>
          <a:sy n="65" d="100"/>
        </p:scale>
        <p:origin x="996" y="72"/>
      </p:cViewPr>
      <p:guideLst>
        <p:guide orient="horz" pos="3000"/>
        <p:guide pos="10176"/>
        <p:guide orient="horz" pos="3960"/>
        <p:guide orient="horz" pos="6072"/>
        <p:guide pos="3312"/>
        <p:guide pos="67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82AFB-5760-48EE-BF90-16A8182ED19F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A606D-D402-40B6-814A-0DA8BF90C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3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지난번에 발표했던 우리의 서비스에 대해서 간략하게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606D-D402-40B6-814A-0DA8BF90C1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9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지난번에 발표했던 우리의 서비스에 대해서 간략하게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606D-D402-40B6-814A-0DA8BF90C1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57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606D-D402-40B6-814A-0DA8BF90C1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459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b="0" i="0" dirty="0">
                <a:solidFill>
                  <a:srgbClr val="D1D5DB"/>
                </a:solidFill>
                <a:effectLst/>
                <a:latin typeface="Söhne"/>
              </a:rPr>
              <a:t>Now I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 would respond to the question 'It can be hard to extract feelings’</a:t>
            </a: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altLang="ko-KR" sz="12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Yes, Emotions are often ambiguous and difficult to measure accurately. </a:t>
            </a:r>
            <a:br>
              <a:rPr lang="en-US" altLang="ko-KR" sz="12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</a:br>
            <a:r>
              <a:rPr lang="en-US" altLang="ko-KR" sz="12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So we aim to address this by providing recommendations to the user. User can edit the initial recommendation.</a:t>
            </a:r>
            <a:br>
              <a:rPr lang="en-US" altLang="ko-KR" sz="12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</a:br>
            <a:r>
              <a:rPr lang="en-US" altLang="ko-KR" sz="12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Also, We plan to enhance performance through prompt engineering and are considering using a limited set of emotions in AI recommendations.</a:t>
            </a:r>
            <a:endParaRPr lang="en-US" altLang="ko-Kore-KR" sz="1200" dirty="0">
              <a:solidFill>
                <a:srgbClr val="3B3B3B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sz="12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</a:br>
            <a:br>
              <a:rPr lang="en-US" altLang="ko-Kore-KR" sz="1200" dirty="0">
                <a:solidFill>
                  <a:srgbClr val="FF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endParaRPr lang="en-US" altLang="ko-Kore-KR" sz="1200" dirty="0">
              <a:solidFill>
                <a:srgbClr val="FF00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606D-D402-40B6-814A-0DA8BF90C1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80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b="0" i="0" dirty="0">
                <a:solidFill>
                  <a:srgbClr val="D1D5DB"/>
                </a:solidFill>
                <a:effectLst/>
                <a:latin typeface="Söhne"/>
              </a:rPr>
              <a:t>W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e tested the emotion extraction performance of the AI model.</a:t>
            </a: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altLang="ko-Kore-KR" b="0" i="0" dirty="0">
                <a:solidFill>
                  <a:srgbClr val="D1D5DB"/>
                </a:solidFill>
                <a:effectLst/>
                <a:latin typeface="Söhne"/>
              </a:rPr>
              <a:t>Based on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en" altLang="ko-Kore-KR" b="0" i="0" dirty="0" err="1">
                <a:solidFill>
                  <a:srgbClr val="D1D5DB"/>
                </a:solidFill>
                <a:effectLst/>
                <a:latin typeface="Söhne"/>
              </a:rPr>
              <a:t>Plutchik's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 Emotion Wheel, we provides predefined emotions and instructs to identify emotional elements in a given sentence and extract the emotion.</a:t>
            </a: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We also provided an example with one question and its corresponding answer set.</a:t>
            </a: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606D-D402-40B6-814A-0DA8BF90C1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15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First, we conducted tests using the same prompt with </a:t>
            </a:r>
            <a:r>
              <a:rPr lang="en" altLang="ko-Kore-KR" b="0" i="0" dirty="0" err="1">
                <a:solidFill>
                  <a:srgbClr val="D1D5DB"/>
                </a:solidFill>
                <a:effectLst/>
                <a:latin typeface="Söhne"/>
              </a:rPr>
              <a:t>OpenAI's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" altLang="ko-Kore-KR" b="0" i="0" dirty="0" err="1">
                <a:solidFill>
                  <a:srgbClr val="D1D5DB"/>
                </a:solidFill>
                <a:effectLst/>
                <a:latin typeface="Söhne"/>
              </a:rPr>
              <a:t>ChatGPT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 and Meta AI's Llama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라마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Old Korean </a:t>
            </a:r>
            <a:r>
              <a:rPr lang="en" altLang="ko-Kore-KR" b="0" i="0" dirty="0" err="1">
                <a:solidFill>
                  <a:srgbClr val="D1D5DB"/>
                </a:solidFill>
                <a:effectLst/>
                <a:latin typeface="Söhne"/>
              </a:rPr>
              <a:t>nlp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 models, such as KoGPT2, were unable to comprehend the task and provide accurate responses, so we excluded them from the testing model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set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The results from the two models showed some differences. </a:t>
            </a: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In the case of </a:t>
            </a:r>
            <a:r>
              <a:rPr lang="en" altLang="ko-Kore-KR" b="0" i="0" dirty="0" err="1">
                <a:solidFill>
                  <a:srgbClr val="D1D5DB"/>
                </a:solidFill>
                <a:effectLst/>
                <a:latin typeface="Söhne"/>
              </a:rPr>
              <a:t>LLama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, there was an error in interpreting sadness as anger. </a:t>
            </a:r>
            <a:b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Our team </a:t>
            </a:r>
            <a:r>
              <a:rPr lang="en-US" altLang="ko-Kore-KR" b="0" i="0" dirty="0">
                <a:solidFill>
                  <a:srgbClr val="D1D5DB"/>
                </a:solidFill>
                <a:effectLst/>
                <a:latin typeface="Söhne"/>
              </a:rPr>
              <a:t>will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 create additional test sets and test various versions of </a:t>
            </a:r>
            <a:r>
              <a:rPr lang="en" altLang="ko-Kore-KR" b="0" i="0" dirty="0" err="1">
                <a:solidFill>
                  <a:srgbClr val="D1D5DB"/>
                </a:solidFill>
                <a:effectLst/>
                <a:latin typeface="Söhne"/>
              </a:rPr>
              <a:t>ChatGPT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n" altLang="ko-Kore-KR" b="0" i="0" dirty="0" err="1">
                <a:solidFill>
                  <a:srgbClr val="D1D5DB"/>
                </a:solidFill>
                <a:effectLst/>
                <a:latin typeface="Söhne"/>
              </a:rPr>
              <a:t>LLama</a:t>
            </a:r>
            <a:r>
              <a:rPr lang="en" altLang="ko-Kore-KR" b="0" i="0" dirty="0">
                <a:solidFill>
                  <a:srgbClr val="D1D5DB"/>
                </a:solidFill>
                <a:effectLst/>
                <a:latin typeface="Söhne"/>
              </a:rPr>
              <a:t> to select the best model.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606D-D402-40B6-814A-0DA8BF90C1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64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구슬 색 설정 및 다이어리 작성 페이지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606D-D402-40B6-814A-0DA8BF90C1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300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월별 감정 통계를 확인하고 구슬을 모음으로써 일기를 매일 작성하는 유인이 될 수 </a:t>
            </a:r>
            <a:r>
              <a:rPr lang="ko-KR" altLang="en-US"/>
              <a:t>있음을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606D-D402-40B6-814A-0DA8BF90C1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3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다음번</a:t>
            </a:r>
            <a:r>
              <a:rPr lang="ko-KR" altLang="en-US" dirty="0"/>
              <a:t> 발표까지 어느정도 구현할지 간략하게 이야기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606D-D402-40B6-814A-0DA8BF90C1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9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gma.com/file/gIlmc2c9U3GfYJc3C49CnW/gradient?type=design&amp;node-id=0-1&amp;mode=design&amp;t=SVN8LMQj2CNRo2Sd-0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05700"/>
            <a:ext cx="18288000" cy="6177402"/>
            <a:chOff x="0" y="0"/>
            <a:chExt cx="6186311" cy="2297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297610"/>
            </a:xfrm>
            <a:custGeom>
              <a:avLst/>
              <a:gdLst/>
              <a:ahLst/>
              <a:cxnLst/>
              <a:rect l="l" t="t" r="r" b="b"/>
              <a:pathLst>
                <a:path w="6186311" h="2297610">
                  <a:moveTo>
                    <a:pt x="6061851" y="2297610"/>
                  </a:moveTo>
                  <a:lnTo>
                    <a:pt x="124460" y="2297610"/>
                  </a:lnTo>
                  <a:cubicBezTo>
                    <a:pt x="55880" y="2297610"/>
                    <a:pt x="0" y="2241730"/>
                    <a:pt x="0" y="21731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2173150"/>
                  </a:lnTo>
                  <a:cubicBezTo>
                    <a:pt x="6186311" y="2241730"/>
                    <a:pt x="6130431" y="2297610"/>
                    <a:pt x="6061851" y="229761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ko-KR" altLang="en-US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685241" y="4042666"/>
            <a:ext cx="9165378" cy="145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endParaRPr lang="en-US" sz="10000" dirty="0">
              <a:solidFill>
                <a:srgbClr val="E45F14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3365489-427B-C630-B875-13809FDAA74D}"/>
              </a:ext>
            </a:extLst>
          </p:cNvPr>
          <p:cNvSpPr txBox="1"/>
          <p:nvPr/>
        </p:nvSpPr>
        <p:spPr>
          <a:xfrm>
            <a:off x="1" y="1333500"/>
            <a:ext cx="18287999" cy="4362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en-US" altLang="ko-KR" sz="3200" spc="-15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TEAM INTELLIGENCE</a:t>
            </a:r>
          </a:p>
          <a:p>
            <a:pPr algn="ctr">
              <a:lnSpc>
                <a:spcPct val="150000"/>
              </a:lnSpc>
            </a:pPr>
            <a:r>
              <a:rPr lang="en-US" altLang="ko-KR" sz="3200" spc="-15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Weekly Progress Presentation</a:t>
            </a:r>
          </a:p>
          <a:p>
            <a:pPr algn="ctr">
              <a:lnSpc>
                <a:spcPct val="150000"/>
              </a:lnSpc>
            </a:pPr>
            <a:endParaRPr lang="en-US" altLang="ko-KR" sz="3200" spc="-15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  <a:p>
            <a:pPr marL="0" lvl="0" indent="0" algn="ctr">
              <a:lnSpc>
                <a:spcPct val="150000"/>
              </a:lnSpc>
            </a:pPr>
            <a:r>
              <a:rPr lang="en-US" altLang="ko-KR" sz="6000" spc="-15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Emotional</a:t>
            </a:r>
            <a:r>
              <a:rPr lang="ko-KR" altLang="en-US" sz="6000" spc="-15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 </a:t>
            </a:r>
            <a:r>
              <a:rPr lang="en-US" altLang="ko-KR" sz="6000" spc="-15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Diary</a:t>
            </a:r>
            <a:endParaRPr lang="en-US" altLang="ko-KR" sz="4800" spc="-15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  <a:p>
            <a:pPr marL="0" lvl="0" indent="0" algn="ctr">
              <a:lnSpc>
                <a:spcPct val="150000"/>
              </a:lnSpc>
            </a:pPr>
            <a:r>
              <a:rPr lang="en-US" altLang="ko-KR" sz="3600" spc="-150" dirty="0">
                <a:latin typeface="AppleSDGothicNeoH00" panose="02000503000000000000" pitchFamily="2" charset="-127"/>
                <a:ea typeface="AppleSDGothicNeoH00" panose="02000503000000000000" pitchFamily="2" charset="-127"/>
                <a:cs typeface="ADLaM Display" panose="020F0502020204030204" pitchFamily="2" charset="0"/>
              </a:rPr>
              <a:t>2023.10.13</a:t>
            </a:r>
            <a:endParaRPr lang="en-US" altLang="ko-KR" sz="5400" spc="-150" dirty="0"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0" y="-361478"/>
            <a:ext cx="18288000" cy="1999778"/>
            <a:chOff x="0" y="0"/>
            <a:chExt cx="6186311" cy="676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effectLst>
              <a:reflection blurRad="6350" stA="50000" endA="300" endPos="55000" dir="5400000" sy="-100000" algn="bl" rotWithShape="0"/>
            </a:effectLst>
          </p:spPr>
          <p:txBody>
            <a:bodyPr/>
            <a:lstStyle/>
            <a:p>
              <a:endParaRPr lang="ko-KR" altLang="en-US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78FA8519-97D3-8B64-8B32-981688325461}"/>
              </a:ext>
            </a:extLst>
          </p:cNvPr>
          <p:cNvSpPr txBox="1"/>
          <p:nvPr/>
        </p:nvSpPr>
        <p:spPr>
          <a:xfrm>
            <a:off x="496789" y="495300"/>
            <a:ext cx="11619011" cy="80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500"/>
              </a:lnSpc>
            </a:pPr>
            <a:r>
              <a:rPr lang="en-US" altLang="ko-KR" sz="4600" spc="6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3. UI/UX</a:t>
            </a:r>
            <a:endParaRPr lang="en-US" sz="4600" spc="6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4C06076C-9716-2B10-8837-6EE768FDDA95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38" name="Picture 11">
              <a:extLst>
                <a:ext uri="{FF2B5EF4-FFF2-40B4-BE49-F238E27FC236}">
                  <a16:creationId xmlns:a16="http://schemas.microsoft.com/office/drawing/2014/main" id="{42480F76-590D-1516-536B-25EE4C68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7D212DFE-7D1E-16B5-2CE5-CA4BEC9C6896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08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B78F90-183A-05C5-A4BD-BC980E3DAC90}"/>
              </a:ext>
            </a:extLst>
          </p:cNvPr>
          <p:cNvGrpSpPr/>
          <p:nvPr/>
        </p:nvGrpSpPr>
        <p:grpSpPr>
          <a:xfrm>
            <a:off x="12344400" y="2253085"/>
            <a:ext cx="4428685" cy="6700415"/>
            <a:chOff x="-3386941" y="1143000"/>
            <a:chExt cx="6799263" cy="10287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16D65C-4466-BA15-B30E-6EBFA1B46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211745" y="1409700"/>
              <a:ext cx="4448872" cy="9525000"/>
            </a:xfrm>
            <a:prstGeom prst="rect">
              <a:avLst/>
            </a:prstGeom>
          </p:spPr>
        </p:pic>
        <p:pic>
          <p:nvPicPr>
            <p:cNvPr id="28" name="Picture 2" descr="Iphone X Screen Mockup transparent PNG - StickPNG">
              <a:extLst>
                <a:ext uri="{FF2B5EF4-FFF2-40B4-BE49-F238E27FC236}">
                  <a16:creationId xmlns:a16="http://schemas.microsoft.com/office/drawing/2014/main" id="{989F9E28-737B-FAE5-C4DB-86975E693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86941" y="1143000"/>
              <a:ext cx="6799263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4CD57EA-A556-0DBC-F0DD-A99F4960BDCE}"/>
              </a:ext>
            </a:extLst>
          </p:cNvPr>
          <p:cNvGrpSpPr/>
          <p:nvPr/>
        </p:nvGrpSpPr>
        <p:grpSpPr>
          <a:xfrm>
            <a:off x="1394983" y="2253085"/>
            <a:ext cx="4428685" cy="6700415"/>
            <a:chOff x="19185283" y="10477500"/>
            <a:chExt cx="4860214" cy="735330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9D5B0D5-4945-DB3D-63DB-293BC7EAC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40600" y="10629900"/>
              <a:ext cx="3149581" cy="6743228"/>
            </a:xfrm>
            <a:prstGeom prst="rect">
              <a:avLst/>
            </a:prstGeom>
          </p:spPr>
        </p:pic>
        <p:pic>
          <p:nvPicPr>
            <p:cNvPr id="45" name="Picture 2" descr="Iphone X Screen Mockup transparent PNG - StickPNG">
              <a:extLst>
                <a:ext uri="{FF2B5EF4-FFF2-40B4-BE49-F238E27FC236}">
                  <a16:creationId xmlns:a16="http://schemas.microsoft.com/office/drawing/2014/main" id="{CCCA9C8B-D184-34E3-B1FB-0939F341A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5283" y="10477500"/>
              <a:ext cx="4860214" cy="735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02F45F-BCF4-4581-F371-E125CEDBC93D}"/>
              </a:ext>
            </a:extLst>
          </p:cNvPr>
          <p:cNvGrpSpPr/>
          <p:nvPr/>
        </p:nvGrpSpPr>
        <p:grpSpPr>
          <a:xfrm>
            <a:off x="6869691" y="2253085"/>
            <a:ext cx="4428685" cy="6700415"/>
            <a:chOff x="6586583" y="2253085"/>
            <a:chExt cx="4860214" cy="7353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BC5307-BD0A-3E61-A225-F14FED940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1400" y="2398751"/>
              <a:ext cx="3203911" cy="6859549"/>
            </a:xfrm>
            <a:prstGeom prst="rect">
              <a:avLst/>
            </a:prstGeom>
          </p:spPr>
        </p:pic>
        <p:pic>
          <p:nvPicPr>
            <p:cNvPr id="19" name="Picture 2" descr="Iphone X Screen Mockup transparent PNG - StickPNG">
              <a:extLst>
                <a:ext uri="{FF2B5EF4-FFF2-40B4-BE49-F238E27FC236}">
                  <a16:creationId xmlns:a16="http://schemas.microsoft.com/office/drawing/2014/main" id="{A47E853A-281F-C214-3546-06EABED29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83" y="2253085"/>
              <a:ext cx="4860214" cy="735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188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76200" y="-361478"/>
            <a:ext cx="18395576" cy="1999778"/>
            <a:chOff x="0" y="0"/>
            <a:chExt cx="6186311" cy="676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effectLst>
              <a:reflection blurRad="6350" stA="50000" endA="300" endPos="55000" dir="5400000" sy="-100000" algn="bl" rotWithShape="0"/>
            </a:effectLst>
          </p:spPr>
          <p:txBody>
            <a:bodyPr/>
            <a:lstStyle/>
            <a:p>
              <a:endParaRPr lang="ko-KR" altLang="en-US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78FA8519-97D3-8B64-8B32-981688325461}"/>
              </a:ext>
            </a:extLst>
          </p:cNvPr>
          <p:cNvSpPr txBox="1"/>
          <p:nvPr/>
        </p:nvSpPr>
        <p:spPr>
          <a:xfrm>
            <a:off x="496789" y="495300"/>
            <a:ext cx="11619011" cy="80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500"/>
              </a:lnSpc>
            </a:pPr>
            <a:r>
              <a:rPr lang="en-US" altLang="ko-KR" sz="4600" spc="6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3. UI/UX</a:t>
            </a:r>
            <a:endParaRPr lang="en-US" sz="4600" spc="6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4C06076C-9716-2B10-8837-6EE768FDDA95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38" name="Picture 11">
              <a:extLst>
                <a:ext uri="{FF2B5EF4-FFF2-40B4-BE49-F238E27FC236}">
                  <a16:creationId xmlns:a16="http://schemas.microsoft.com/office/drawing/2014/main" id="{42480F76-590D-1516-536B-25EE4C68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7D212DFE-7D1E-16B5-2CE5-CA4BEC9C6896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09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45055F-F1D9-6FA9-F26E-4B52B1C66B0E}"/>
              </a:ext>
            </a:extLst>
          </p:cNvPr>
          <p:cNvGrpSpPr/>
          <p:nvPr/>
        </p:nvGrpSpPr>
        <p:grpSpPr>
          <a:xfrm>
            <a:off x="12268200" y="2247899"/>
            <a:ext cx="4476457" cy="6772691"/>
            <a:chOff x="5593783" y="2533177"/>
            <a:chExt cx="6799263" cy="10287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8F923B5-A4C5-08E1-2579-DA1F1FD54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8615" y="2781299"/>
              <a:ext cx="4449600" cy="9634867"/>
            </a:xfrm>
            <a:prstGeom prst="rect">
              <a:avLst/>
            </a:prstGeom>
          </p:spPr>
        </p:pic>
        <p:pic>
          <p:nvPicPr>
            <p:cNvPr id="25" name="Picture 2" descr="Iphone X Screen Mockup transparent PNG - StickPNG">
              <a:extLst>
                <a:ext uri="{FF2B5EF4-FFF2-40B4-BE49-F238E27FC236}">
                  <a16:creationId xmlns:a16="http://schemas.microsoft.com/office/drawing/2014/main" id="{B0C2E389-C61F-8FE6-E0CE-F1B1E457C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783" y="2533177"/>
              <a:ext cx="6799263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61375B7-6022-A6D7-5A2A-9E03B255B561}"/>
              </a:ext>
            </a:extLst>
          </p:cNvPr>
          <p:cNvGrpSpPr/>
          <p:nvPr/>
        </p:nvGrpSpPr>
        <p:grpSpPr>
          <a:xfrm>
            <a:off x="1371600" y="2247900"/>
            <a:ext cx="4476457" cy="6772691"/>
            <a:chOff x="18775950" y="638411"/>
            <a:chExt cx="4860214" cy="735330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043B496-6839-4A9C-4ED1-71A4B30D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61606" y="838672"/>
              <a:ext cx="3114175" cy="6743228"/>
            </a:xfrm>
            <a:prstGeom prst="rect">
              <a:avLst/>
            </a:prstGeom>
          </p:spPr>
        </p:pic>
        <p:pic>
          <p:nvPicPr>
            <p:cNvPr id="44" name="Picture 2" descr="Iphone X Screen Mockup transparent PNG - StickPNG">
              <a:extLst>
                <a:ext uri="{FF2B5EF4-FFF2-40B4-BE49-F238E27FC236}">
                  <a16:creationId xmlns:a16="http://schemas.microsoft.com/office/drawing/2014/main" id="{CAF1847D-B305-25B3-4D15-60B290C7B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5950" y="638411"/>
              <a:ext cx="4860214" cy="735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FD927B-342E-62A8-9AC7-921B52B4E9E5}"/>
              </a:ext>
            </a:extLst>
          </p:cNvPr>
          <p:cNvGrpSpPr/>
          <p:nvPr/>
        </p:nvGrpSpPr>
        <p:grpSpPr>
          <a:xfrm>
            <a:off x="6819900" y="2247900"/>
            <a:ext cx="4476457" cy="6772691"/>
            <a:chOff x="6586583" y="3723859"/>
            <a:chExt cx="4860214" cy="73533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29F462-AFC2-D8EB-0236-B6204C408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5923" y="3924300"/>
              <a:ext cx="3149581" cy="6743228"/>
            </a:xfrm>
            <a:prstGeom prst="rect">
              <a:avLst/>
            </a:prstGeom>
          </p:spPr>
        </p:pic>
        <p:pic>
          <p:nvPicPr>
            <p:cNvPr id="20" name="Picture 2" descr="Iphone X Screen Mockup transparent PNG - StickPNG">
              <a:extLst>
                <a:ext uri="{FF2B5EF4-FFF2-40B4-BE49-F238E27FC236}">
                  <a16:creationId xmlns:a16="http://schemas.microsoft.com/office/drawing/2014/main" id="{6FC16249-F5DB-D505-FA45-F23F4266C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83" y="3723859"/>
              <a:ext cx="4860214" cy="735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BFE8F2-1122-D2B1-79ED-084B77257A72}"/>
              </a:ext>
            </a:extLst>
          </p:cNvPr>
          <p:cNvSpPr txBox="1"/>
          <p:nvPr/>
        </p:nvSpPr>
        <p:spPr>
          <a:xfrm>
            <a:off x="8380707" y="9430218"/>
            <a:ext cx="921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SDGothicNeoEB00" panose="020B0600000101010101" charset="-127"/>
                <a:ea typeface="AppleSDGothicNeoEB00" panose="020B0600000101010101" charset="-127"/>
                <a:hlinkClick r:id="rId8"/>
              </a:rPr>
              <a:t>gradient – Figma</a:t>
            </a:r>
            <a:endParaRPr lang="ko-KR" altLang="en-US" dirty="0">
              <a:latin typeface="AppleSDGothicNeoEB00" panose="020B0600000101010101" charset="-127"/>
              <a:ea typeface="AppleSDGothicNeoEB0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96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0" y="-361478"/>
            <a:ext cx="18288000" cy="1999778"/>
            <a:chOff x="0" y="0"/>
            <a:chExt cx="6186311" cy="676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effectLst>
              <a:reflection blurRad="6350" stA="50000" endA="300" endPos="55000" dir="5400000" sy="-100000" algn="bl" rotWithShape="0"/>
            </a:effectLst>
          </p:spPr>
          <p:txBody>
            <a:bodyPr/>
            <a:lstStyle/>
            <a:p>
              <a:endParaRPr lang="ko-KR" altLang="en-US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78FA8519-97D3-8B64-8B32-981688325461}"/>
              </a:ext>
            </a:extLst>
          </p:cNvPr>
          <p:cNvSpPr txBox="1"/>
          <p:nvPr/>
        </p:nvSpPr>
        <p:spPr>
          <a:xfrm>
            <a:off x="496789" y="495300"/>
            <a:ext cx="11619011" cy="80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500"/>
              </a:lnSpc>
            </a:pPr>
            <a:r>
              <a:rPr lang="en-US" altLang="ko-KR" sz="4600" spc="6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4. Plan</a:t>
            </a:r>
            <a:endParaRPr lang="en-US" sz="4600" spc="6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12CF46A-FFED-3244-326B-253E2812D7E5}"/>
              </a:ext>
            </a:extLst>
          </p:cNvPr>
          <p:cNvGrpSpPr/>
          <p:nvPr/>
        </p:nvGrpSpPr>
        <p:grpSpPr>
          <a:xfrm>
            <a:off x="-7122880" y="1042331"/>
            <a:ext cx="32338473" cy="9244669"/>
            <a:chOff x="-7122880" y="1891253"/>
            <a:chExt cx="32338473" cy="924466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7EC515C-F932-6F53-E3C3-F67B776E2800}"/>
                </a:ext>
              </a:extLst>
            </p:cNvPr>
            <p:cNvSpPr/>
            <p:nvPr/>
          </p:nvSpPr>
          <p:spPr>
            <a:xfrm>
              <a:off x="609600" y="3390900"/>
              <a:ext cx="17319212" cy="5943600"/>
            </a:xfrm>
            <a:prstGeom prst="roundRect">
              <a:avLst/>
            </a:prstGeom>
            <a:solidFill>
              <a:srgbClr val="EDF6F9">
                <a:alpha val="4274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1006">
              <a:extLst>
                <a:ext uri="{FF2B5EF4-FFF2-40B4-BE49-F238E27FC236}">
                  <a16:creationId xmlns:a16="http://schemas.microsoft.com/office/drawing/2014/main" id="{5FDBA744-153F-D224-AAA4-A0A63A825598}"/>
                </a:ext>
              </a:extLst>
            </p:cNvPr>
            <p:cNvGrpSpPr/>
            <p:nvPr/>
          </p:nvGrpSpPr>
          <p:grpSpPr>
            <a:xfrm>
              <a:off x="3224806" y="5140126"/>
              <a:ext cx="4323367" cy="571429"/>
              <a:chOff x="3224806" y="5140126"/>
              <a:chExt cx="4323367" cy="571429"/>
            </a:xfrm>
          </p:grpSpPr>
          <p:pic>
            <p:nvPicPr>
              <p:cNvPr id="63" name="Object 19">
                <a:extLst>
                  <a:ext uri="{FF2B5EF4-FFF2-40B4-BE49-F238E27FC236}">
                    <a16:creationId xmlns:a16="http://schemas.microsoft.com/office/drawing/2014/main" id="{71DECD03-FD07-12E9-65C9-6626348C6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0421" y="4891710"/>
                <a:ext cx="8646733" cy="1142857"/>
              </a:xfrm>
              <a:prstGeom prst="rect">
                <a:avLst/>
              </a:prstGeom>
            </p:spPr>
          </p:pic>
          <p:pic>
            <p:nvPicPr>
              <p:cNvPr id="64" name="Object 20">
                <a:extLst>
                  <a:ext uri="{FF2B5EF4-FFF2-40B4-BE49-F238E27FC236}">
                    <a16:creationId xmlns:a16="http://schemas.microsoft.com/office/drawing/2014/main" id="{122EDEAB-99CE-9243-E3CD-20F3B1A5B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24806" y="5140126"/>
                <a:ext cx="4323367" cy="571429"/>
              </a:xfrm>
              <a:prstGeom prst="rect">
                <a:avLst/>
              </a:prstGeom>
            </p:spPr>
          </p:pic>
        </p:grpSp>
        <p:grpSp>
          <p:nvGrpSpPr>
            <p:cNvPr id="50" name="그룹 1007">
              <a:extLst>
                <a:ext uri="{FF2B5EF4-FFF2-40B4-BE49-F238E27FC236}">
                  <a16:creationId xmlns:a16="http://schemas.microsoft.com/office/drawing/2014/main" id="{687EEB28-CBEE-2664-D91C-D374F9854E5E}"/>
                </a:ext>
              </a:extLst>
            </p:cNvPr>
            <p:cNvGrpSpPr/>
            <p:nvPr/>
          </p:nvGrpSpPr>
          <p:grpSpPr>
            <a:xfrm>
              <a:off x="5953488" y="5932176"/>
              <a:ext cx="5189398" cy="571429"/>
              <a:chOff x="5953488" y="5932176"/>
              <a:chExt cx="5189398" cy="571429"/>
            </a:xfrm>
          </p:grpSpPr>
          <p:pic>
            <p:nvPicPr>
              <p:cNvPr id="61" name="Object 23">
                <a:extLst>
                  <a:ext uri="{FF2B5EF4-FFF2-40B4-BE49-F238E27FC236}">
                    <a16:creationId xmlns:a16="http://schemas.microsoft.com/office/drawing/2014/main" id="{42BF6A31-391F-8EFD-5F9A-2BE66B8F3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96087" y="5683760"/>
                <a:ext cx="10378796" cy="1142857"/>
              </a:xfrm>
              <a:prstGeom prst="rect">
                <a:avLst/>
              </a:prstGeom>
            </p:spPr>
          </p:pic>
          <p:pic>
            <p:nvPicPr>
              <p:cNvPr id="62" name="Object 24">
                <a:extLst>
                  <a:ext uri="{FF2B5EF4-FFF2-40B4-BE49-F238E27FC236}">
                    <a16:creationId xmlns:a16="http://schemas.microsoft.com/office/drawing/2014/main" id="{6FA76809-04F7-BAE6-C543-B752450DC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53488" y="5932176"/>
                <a:ext cx="5189398" cy="571429"/>
              </a:xfrm>
              <a:prstGeom prst="rect">
                <a:avLst/>
              </a:prstGeom>
            </p:spPr>
          </p:pic>
        </p:grpSp>
        <p:grpSp>
          <p:nvGrpSpPr>
            <p:cNvPr id="51" name="그룹 1008">
              <a:extLst>
                <a:ext uri="{FF2B5EF4-FFF2-40B4-BE49-F238E27FC236}">
                  <a16:creationId xmlns:a16="http://schemas.microsoft.com/office/drawing/2014/main" id="{311A1E34-D679-5286-AC8A-EEFD27030DF7}"/>
                </a:ext>
              </a:extLst>
            </p:cNvPr>
            <p:cNvGrpSpPr/>
            <p:nvPr/>
          </p:nvGrpSpPr>
          <p:grpSpPr>
            <a:xfrm>
              <a:off x="10237675" y="6667079"/>
              <a:ext cx="3193111" cy="571429"/>
              <a:chOff x="10237675" y="6667079"/>
              <a:chExt cx="3193111" cy="571429"/>
            </a:xfrm>
          </p:grpSpPr>
          <p:pic>
            <p:nvPicPr>
              <p:cNvPr id="59" name="Object 27">
                <a:extLst>
                  <a:ext uri="{FF2B5EF4-FFF2-40B4-BE49-F238E27FC236}">
                    <a16:creationId xmlns:a16="http://schemas.microsoft.com/office/drawing/2014/main" id="{352D585F-63A8-8C9E-753B-31606AA4A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78417" y="6418662"/>
                <a:ext cx="6386223" cy="1142857"/>
              </a:xfrm>
              <a:prstGeom prst="rect">
                <a:avLst/>
              </a:prstGeom>
            </p:spPr>
          </p:pic>
          <p:pic>
            <p:nvPicPr>
              <p:cNvPr id="60" name="Object 28">
                <a:extLst>
                  <a:ext uri="{FF2B5EF4-FFF2-40B4-BE49-F238E27FC236}">
                    <a16:creationId xmlns:a16="http://schemas.microsoft.com/office/drawing/2014/main" id="{2600CB0C-358F-725D-343F-DF0C32905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37675" y="6667079"/>
                <a:ext cx="3193111" cy="571429"/>
              </a:xfrm>
              <a:prstGeom prst="rect">
                <a:avLst/>
              </a:prstGeom>
            </p:spPr>
          </p:pic>
        </p:grpSp>
        <p:grpSp>
          <p:nvGrpSpPr>
            <p:cNvPr id="52" name="그룹 1009">
              <a:extLst>
                <a:ext uri="{FF2B5EF4-FFF2-40B4-BE49-F238E27FC236}">
                  <a16:creationId xmlns:a16="http://schemas.microsoft.com/office/drawing/2014/main" id="{98168E5E-7AE6-4794-DDDA-F69777991504}"/>
                </a:ext>
              </a:extLst>
            </p:cNvPr>
            <p:cNvGrpSpPr/>
            <p:nvPr/>
          </p:nvGrpSpPr>
          <p:grpSpPr>
            <a:xfrm>
              <a:off x="13023256" y="7396425"/>
              <a:ext cx="3275455" cy="571429"/>
              <a:chOff x="13023256" y="7396425"/>
              <a:chExt cx="3275455" cy="571429"/>
            </a:xfrm>
          </p:grpSpPr>
          <p:pic>
            <p:nvPicPr>
              <p:cNvPr id="57" name="Object 31">
                <a:extLst>
                  <a:ext uri="{FF2B5EF4-FFF2-40B4-BE49-F238E27FC236}">
                    <a16:creationId xmlns:a16="http://schemas.microsoft.com/office/drawing/2014/main" id="{4DBE0CC4-93E2-75D2-4F6B-51FF78B49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22826" y="7148009"/>
                <a:ext cx="6550910" cy="1142857"/>
              </a:xfrm>
              <a:prstGeom prst="rect">
                <a:avLst/>
              </a:prstGeom>
            </p:spPr>
          </p:pic>
          <p:pic>
            <p:nvPicPr>
              <p:cNvPr id="58" name="Object 32">
                <a:extLst>
                  <a:ext uri="{FF2B5EF4-FFF2-40B4-BE49-F238E27FC236}">
                    <a16:creationId xmlns:a16="http://schemas.microsoft.com/office/drawing/2014/main" id="{31BECD49-D85A-68FD-93A1-0A771BD17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23256" y="7396425"/>
                <a:ext cx="3275455" cy="571429"/>
              </a:xfrm>
              <a:prstGeom prst="rect">
                <a:avLst/>
              </a:prstGeom>
            </p:spPr>
          </p:pic>
        </p:grpSp>
        <p:grpSp>
          <p:nvGrpSpPr>
            <p:cNvPr id="53" name="그룹 1010">
              <a:extLst>
                <a:ext uri="{FF2B5EF4-FFF2-40B4-BE49-F238E27FC236}">
                  <a16:creationId xmlns:a16="http://schemas.microsoft.com/office/drawing/2014/main" id="{0140E8A2-3E85-14A1-1D75-3C849B9AFC51}"/>
                </a:ext>
              </a:extLst>
            </p:cNvPr>
            <p:cNvGrpSpPr/>
            <p:nvPr/>
          </p:nvGrpSpPr>
          <p:grpSpPr>
            <a:xfrm>
              <a:off x="15873461" y="8177378"/>
              <a:ext cx="1345369" cy="571429"/>
              <a:chOff x="15873461" y="8177378"/>
              <a:chExt cx="1345369" cy="571429"/>
            </a:xfrm>
          </p:grpSpPr>
          <p:pic>
            <p:nvPicPr>
              <p:cNvPr id="55" name="Object 35">
                <a:extLst>
                  <a:ext uri="{FF2B5EF4-FFF2-40B4-BE49-F238E27FC236}">
                    <a16:creationId xmlns:a16="http://schemas.microsoft.com/office/drawing/2014/main" id="{AF4863B3-2B64-D72B-B262-4348256C2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38075" y="7928961"/>
                <a:ext cx="2690737" cy="1142857"/>
              </a:xfrm>
              <a:prstGeom prst="rect">
                <a:avLst/>
              </a:prstGeom>
            </p:spPr>
          </p:pic>
          <p:pic>
            <p:nvPicPr>
              <p:cNvPr id="56" name="Object 36">
                <a:extLst>
                  <a:ext uri="{FF2B5EF4-FFF2-40B4-BE49-F238E27FC236}">
                    <a16:creationId xmlns:a16="http://schemas.microsoft.com/office/drawing/2014/main" id="{5B0ECC65-1119-C93E-7570-50094F619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873461" y="8177378"/>
                <a:ext cx="1345369" cy="571429"/>
              </a:xfrm>
              <a:prstGeom prst="rect">
                <a:avLst/>
              </a:prstGeom>
            </p:spPr>
          </p:pic>
        </p:grpSp>
        <p:pic>
          <p:nvPicPr>
            <p:cNvPr id="54" name="Object 17">
              <a:extLst>
                <a:ext uri="{FF2B5EF4-FFF2-40B4-BE49-F238E27FC236}">
                  <a16:creationId xmlns:a16="http://schemas.microsoft.com/office/drawing/2014/main" id="{FAB9CD7E-F5B2-6491-4DE6-9284BFB92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122880" y="1891253"/>
              <a:ext cx="32338473" cy="9244669"/>
            </a:xfrm>
            <a:prstGeom prst="rect">
              <a:avLst/>
            </a:prstGeom>
          </p:spPr>
        </p:pic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87717ED-E103-A0AA-EC6F-D5A5A3BF80BE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4" name="Picture 11">
              <a:extLst>
                <a:ext uri="{FF2B5EF4-FFF2-40B4-BE49-F238E27FC236}">
                  <a16:creationId xmlns:a16="http://schemas.microsoft.com/office/drawing/2014/main" id="{920524DF-56B3-9FBB-EEC1-6899432A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CDC68BA2-2641-05C0-9127-B0FDD004A5BC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60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629" y="4412530"/>
            <a:ext cx="18288000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altLang="ko-KR" sz="12000" spc="6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Q&amp;A</a:t>
            </a:r>
            <a:endParaRPr lang="en-US" sz="8000" spc="6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0"/>
            <a:ext cx="3581401" cy="10287000"/>
            <a:chOff x="0" y="0"/>
            <a:chExt cx="1821768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1768" cy="3479800"/>
            </a:xfrm>
            <a:custGeom>
              <a:avLst/>
              <a:gdLst/>
              <a:ahLst/>
              <a:cxnLst/>
              <a:rect l="l" t="t" r="r" b="b"/>
              <a:pathLst>
                <a:path w="1821768" h="3479800">
                  <a:moveTo>
                    <a:pt x="1697308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97308" y="0"/>
                  </a:lnTo>
                  <a:cubicBezTo>
                    <a:pt x="1765888" y="0"/>
                    <a:pt x="1821768" y="55880"/>
                    <a:pt x="1821768" y="124460"/>
                  </a:cubicBezTo>
                  <a:lnTo>
                    <a:pt x="1821768" y="3355340"/>
                  </a:lnTo>
                  <a:cubicBezTo>
                    <a:pt x="1821768" y="3423920"/>
                    <a:pt x="1765888" y="3479800"/>
                    <a:pt x="1697308" y="347980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ko-KR" altLang="en-US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11" name="TextBox 9">
            <a:extLst>
              <a:ext uri="{FF2B5EF4-FFF2-40B4-BE49-F238E27FC236}">
                <a16:creationId xmlns:a16="http://schemas.microsoft.com/office/drawing/2014/main" id="{F88E6D90-1E88-02B8-E4C0-837F296D29B3}"/>
              </a:ext>
            </a:extLst>
          </p:cNvPr>
          <p:cNvSpPr txBox="1"/>
          <p:nvPr/>
        </p:nvSpPr>
        <p:spPr>
          <a:xfrm>
            <a:off x="496789" y="737182"/>
            <a:ext cx="7706619" cy="81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00"/>
              </a:lnSpc>
            </a:pPr>
            <a:r>
              <a:rPr lang="en-US" sz="4999" spc="6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INDEX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5484A4C-2F85-476D-2683-7F99C15A5047}"/>
              </a:ext>
            </a:extLst>
          </p:cNvPr>
          <p:cNvSpPr txBox="1"/>
          <p:nvPr/>
        </p:nvSpPr>
        <p:spPr>
          <a:xfrm>
            <a:off x="2352572" y="1485900"/>
            <a:ext cx="18985730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43150" lvl="4" indent="-514350">
              <a:lnSpc>
                <a:spcPct val="250000"/>
              </a:lnSpc>
              <a:buAutoNum type="arabicPeriod"/>
            </a:pPr>
            <a:r>
              <a:rPr lang="en-US" sz="40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Overview of the service</a:t>
            </a:r>
          </a:p>
          <a:p>
            <a:pPr marL="2343150" lvl="4" indent="-514350">
              <a:lnSpc>
                <a:spcPct val="250000"/>
              </a:lnSpc>
              <a:buAutoNum type="arabicPeriod"/>
            </a:pPr>
            <a:r>
              <a:rPr lang="en-US" altLang="ko-KR" sz="40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Feedback and improvements</a:t>
            </a:r>
          </a:p>
          <a:p>
            <a:pPr marL="2343150" lvl="4" indent="-514350">
              <a:lnSpc>
                <a:spcPct val="250000"/>
              </a:lnSpc>
              <a:buAutoNum type="arabicPeriod"/>
            </a:pPr>
            <a:r>
              <a:rPr lang="en-US" altLang="ko-KR" sz="40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UI/UX</a:t>
            </a:r>
          </a:p>
          <a:p>
            <a:pPr marL="2343150" lvl="4" indent="-514350">
              <a:lnSpc>
                <a:spcPct val="250000"/>
              </a:lnSpc>
              <a:buAutoNum type="arabicPeriod"/>
            </a:pPr>
            <a:r>
              <a:rPr lang="en-US" altLang="ko-KR" sz="40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Plan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BEE1354E-26C2-1619-3014-99226E2FBF44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5" name="Picture 11">
              <a:extLst>
                <a:ext uri="{FF2B5EF4-FFF2-40B4-BE49-F238E27FC236}">
                  <a16:creationId xmlns:a16="http://schemas.microsoft.com/office/drawing/2014/main" id="{851FD6D6-BDEA-37CF-ACDF-3FD450ABB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02A09F6F-4B1D-6AA0-22D1-F93D37E51B9B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0" y="-361478"/>
            <a:ext cx="18288000" cy="1999778"/>
            <a:chOff x="0" y="0"/>
            <a:chExt cx="6186311" cy="676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effectLst>
              <a:reflection blurRad="6350" stA="50000" endA="300" endPos="55000" dir="5400000" sy="-100000" algn="bl" rotWithShape="0"/>
            </a:effectLst>
          </p:spPr>
          <p:txBody>
            <a:bodyPr/>
            <a:lstStyle/>
            <a:p>
              <a:endParaRPr lang="ko-KR" altLang="en-US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78FA8519-97D3-8B64-8B32-981688325461}"/>
              </a:ext>
            </a:extLst>
          </p:cNvPr>
          <p:cNvSpPr txBox="1"/>
          <p:nvPr/>
        </p:nvSpPr>
        <p:spPr>
          <a:xfrm>
            <a:off x="496789" y="495300"/>
            <a:ext cx="11619011" cy="80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500"/>
              </a:lnSpc>
            </a:pPr>
            <a:r>
              <a:rPr lang="en-US" altLang="ko-KR" sz="4600" spc="6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Overview of the service</a:t>
            </a:r>
            <a:endParaRPr lang="en-US" sz="4600" spc="6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42C10B29-7A2E-1A8F-5668-4ED8D1ED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7764378" y="5693259"/>
            <a:ext cx="2873835" cy="150876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195BC5-8206-34E4-5651-C0AFA7455D1B}"/>
              </a:ext>
            </a:extLst>
          </p:cNvPr>
          <p:cNvGrpSpPr/>
          <p:nvPr/>
        </p:nvGrpSpPr>
        <p:grpSpPr>
          <a:xfrm>
            <a:off x="-5412152" y="2115706"/>
            <a:ext cx="23203276" cy="9432937"/>
            <a:chOff x="-5412152" y="2115706"/>
            <a:chExt cx="23203276" cy="9432937"/>
          </a:xfrm>
        </p:grpSpPr>
        <p:grpSp>
          <p:nvGrpSpPr>
            <p:cNvPr id="7" name="그룹 1002">
              <a:extLst>
                <a:ext uri="{FF2B5EF4-FFF2-40B4-BE49-F238E27FC236}">
                  <a16:creationId xmlns:a16="http://schemas.microsoft.com/office/drawing/2014/main" id="{085CC056-8D58-2F9C-5273-3C1A84BE6FC2}"/>
                </a:ext>
              </a:extLst>
            </p:cNvPr>
            <p:cNvGrpSpPr/>
            <p:nvPr/>
          </p:nvGrpSpPr>
          <p:grpSpPr>
            <a:xfrm>
              <a:off x="6183647" y="3100404"/>
              <a:ext cx="11607477" cy="5023303"/>
              <a:chOff x="6183647" y="3970185"/>
              <a:chExt cx="11607477" cy="5023303"/>
            </a:xfrm>
          </p:grpSpPr>
          <p:pic>
            <p:nvPicPr>
              <p:cNvPr id="8" name="Object 5">
                <a:extLst>
                  <a:ext uri="{FF2B5EF4-FFF2-40B4-BE49-F238E27FC236}">
                    <a16:creationId xmlns:a16="http://schemas.microsoft.com/office/drawing/2014/main" id="{D153793F-9D97-1A18-AD79-D32778552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6524" y="1595150"/>
                <a:ext cx="23214954" cy="10046605"/>
              </a:xfrm>
              <a:prstGeom prst="rect">
                <a:avLst/>
              </a:prstGeom>
            </p:spPr>
          </p:pic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F5F4762F-5370-27D8-1053-B658B63C8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83647" y="3970185"/>
                <a:ext cx="11607477" cy="5023303"/>
              </a:xfrm>
              <a:prstGeom prst="rect">
                <a:avLst/>
              </a:prstGeom>
            </p:spPr>
          </p:pic>
        </p:grpSp>
        <p:grpSp>
          <p:nvGrpSpPr>
            <p:cNvPr id="10" name="그룹 1006">
              <a:extLst>
                <a:ext uri="{FF2B5EF4-FFF2-40B4-BE49-F238E27FC236}">
                  <a16:creationId xmlns:a16="http://schemas.microsoft.com/office/drawing/2014/main" id="{B0C7877C-B637-1858-25F4-BA9EC59E8AE2}"/>
                </a:ext>
              </a:extLst>
            </p:cNvPr>
            <p:cNvGrpSpPr/>
            <p:nvPr/>
          </p:nvGrpSpPr>
          <p:grpSpPr>
            <a:xfrm>
              <a:off x="848625" y="2115706"/>
              <a:ext cx="4681095" cy="9432937"/>
              <a:chOff x="848625" y="2985487"/>
              <a:chExt cx="4681095" cy="9432937"/>
            </a:xfrm>
          </p:grpSpPr>
          <p:pic>
            <p:nvPicPr>
              <p:cNvPr id="11" name="Object 18">
                <a:extLst>
                  <a:ext uri="{FF2B5EF4-FFF2-40B4-BE49-F238E27FC236}">
                    <a16:creationId xmlns:a16="http://schemas.microsoft.com/office/drawing/2014/main" id="{82ADF65C-6DBB-D167-3D66-6F6746A99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8625" y="2985487"/>
                <a:ext cx="4681095" cy="9432937"/>
              </a:xfrm>
              <a:prstGeom prst="rect">
                <a:avLst/>
              </a:prstGeom>
            </p:spPr>
          </p:pic>
        </p:grpSp>
        <p:pic>
          <p:nvPicPr>
            <p:cNvPr id="12" name="Object 20">
              <a:extLst>
                <a:ext uri="{FF2B5EF4-FFF2-40B4-BE49-F238E27FC236}">
                  <a16:creationId xmlns:a16="http://schemas.microsoft.com/office/drawing/2014/main" id="{0DD206A0-23A1-DB45-059F-37B44AFEF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05619" y="3161931"/>
              <a:ext cx="7578730" cy="1188806"/>
            </a:xfrm>
            <a:prstGeom prst="rect">
              <a:avLst/>
            </a:prstGeom>
          </p:spPr>
        </p:pic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DC8F0B95-AD8A-160D-FAAF-3A69F07C3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2939" y="7759906"/>
              <a:ext cx="1422535" cy="657126"/>
            </a:xfrm>
            <a:prstGeom prst="rect">
              <a:avLst/>
            </a:prstGeom>
          </p:spPr>
        </p:pic>
        <p:grpSp>
          <p:nvGrpSpPr>
            <p:cNvPr id="14" name="그룹 1007">
              <a:extLst>
                <a:ext uri="{FF2B5EF4-FFF2-40B4-BE49-F238E27FC236}">
                  <a16:creationId xmlns:a16="http://schemas.microsoft.com/office/drawing/2014/main" id="{1A66F57F-6CFD-2F56-5106-D4720CD66EAE}"/>
                </a:ext>
              </a:extLst>
            </p:cNvPr>
            <p:cNvGrpSpPr/>
            <p:nvPr/>
          </p:nvGrpSpPr>
          <p:grpSpPr>
            <a:xfrm>
              <a:off x="6594332" y="4453391"/>
              <a:ext cx="3214418" cy="2494327"/>
              <a:chOff x="6594332" y="5323172"/>
              <a:chExt cx="3214418" cy="2494327"/>
            </a:xfrm>
          </p:grpSpPr>
          <p:pic>
            <p:nvPicPr>
              <p:cNvPr id="15" name="Object 23">
                <a:extLst>
                  <a:ext uri="{FF2B5EF4-FFF2-40B4-BE49-F238E27FC236}">
                    <a16:creationId xmlns:a16="http://schemas.microsoft.com/office/drawing/2014/main" id="{19F71E2B-B5D2-6ACE-F569-1AA8BA550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94332" y="5323172"/>
                <a:ext cx="3214418" cy="2494327"/>
              </a:xfrm>
              <a:prstGeom prst="rect">
                <a:avLst/>
              </a:prstGeom>
            </p:spPr>
          </p:pic>
        </p:grpSp>
        <p:pic>
          <p:nvPicPr>
            <p:cNvPr id="18" name="Object 25">
              <a:extLst>
                <a:ext uri="{FF2B5EF4-FFF2-40B4-BE49-F238E27FC236}">
                  <a16:creationId xmlns:a16="http://schemas.microsoft.com/office/drawing/2014/main" id="{84D260B5-0474-F020-E94C-40A84138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9095" y="3217681"/>
              <a:ext cx="2175460" cy="1107965"/>
            </a:xfrm>
            <a:prstGeom prst="rect">
              <a:avLst/>
            </a:prstGeom>
          </p:spPr>
        </p:pic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3D80DBC8-E846-3923-BDD8-C5538470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19471" y="3144840"/>
              <a:ext cx="3679346" cy="1450717"/>
            </a:xfrm>
            <a:prstGeom prst="rect">
              <a:avLst/>
            </a:prstGeom>
          </p:spPr>
        </p:pic>
        <p:grpSp>
          <p:nvGrpSpPr>
            <p:cNvPr id="20" name="그룹 1008">
              <a:extLst>
                <a:ext uri="{FF2B5EF4-FFF2-40B4-BE49-F238E27FC236}">
                  <a16:creationId xmlns:a16="http://schemas.microsoft.com/office/drawing/2014/main" id="{BF9649D7-DF91-0981-6B75-AE391E252E9E}"/>
                </a:ext>
              </a:extLst>
            </p:cNvPr>
            <p:cNvGrpSpPr/>
            <p:nvPr/>
          </p:nvGrpSpPr>
          <p:grpSpPr>
            <a:xfrm>
              <a:off x="14093331" y="4441987"/>
              <a:ext cx="3214418" cy="2494327"/>
              <a:chOff x="14093331" y="5311768"/>
              <a:chExt cx="3214418" cy="2494327"/>
            </a:xfrm>
          </p:grpSpPr>
          <p:pic>
            <p:nvPicPr>
              <p:cNvPr id="21" name="Object 28">
                <a:extLst>
                  <a:ext uri="{FF2B5EF4-FFF2-40B4-BE49-F238E27FC236}">
                    <a16:creationId xmlns:a16="http://schemas.microsoft.com/office/drawing/2014/main" id="{10A73F03-77FE-4ACB-85AF-E6561EB8E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93331" y="5311768"/>
                <a:ext cx="3214418" cy="2494327"/>
              </a:xfrm>
              <a:prstGeom prst="rect">
                <a:avLst/>
              </a:prstGeom>
            </p:spPr>
          </p:pic>
        </p:grpSp>
        <p:pic>
          <p:nvPicPr>
            <p:cNvPr id="22" name="Object 30">
              <a:extLst>
                <a:ext uri="{FF2B5EF4-FFF2-40B4-BE49-F238E27FC236}">
                  <a16:creationId xmlns:a16="http://schemas.microsoft.com/office/drawing/2014/main" id="{46224877-7CA0-5491-0831-F7B039D38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15816" y="3131108"/>
              <a:ext cx="3258394" cy="1450717"/>
            </a:xfrm>
            <a:prstGeom prst="rect">
              <a:avLst/>
            </a:prstGeom>
          </p:spPr>
        </p:pic>
        <p:grpSp>
          <p:nvGrpSpPr>
            <p:cNvPr id="23" name="그룹 1009">
              <a:extLst>
                <a:ext uri="{FF2B5EF4-FFF2-40B4-BE49-F238E27FC236}">
                  <a16:creationId xmlns:a16="http://schemas.microsoft.com/office/drawing/2014/main" id="{05E6DCF0-16E4-478E-D34D-24C196C3BE05}"/>
                </a:ext>
              </a:extLst>
            </p:cNvPr>
            <p:cNvGrpSpPr/>
            <p:nvPr/>
          </p:nvGrpSpPr>
          <p:grpSpPr>
            <a:xfrm>
              <a:off x="1425734" y="4453391"/>
              <a:ext cx="3526878" cy="2736790"/>
              <a:chOff x="1425734" y="5323172"/>
              <a:chExt cx="3526878" cy="2736790"/>
            </a:xfrm>
          </p:grpSpPr>
          <p:pic>
            <p:nvPicPr>
              <p:cNvPr id="24" name="Object 32">
                <a:extLst>
                  <a:ext uri="{FF2B5EF4-FFF2-40B4-BE49-F238E27FC236}">
                    <a16:creationId xmlns:a16="http://schemas.microsoft.com/office/drawing/2014/main" id="{4C7432FB-98FD-6B9A-DF01-49E2A46B7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25734" y="5323172"/>
                <a:ext cx="3526878" cy="2736790"/>
              </a:xfrm>
              <a:prstGeom prst="rect">
                <a:avLst/>
              </a:prstGeom>
            </p:spPr>
          </p:pic>
        </p:grpSp>
        <p:pic>
          <p:nvPicPr>
            <p:cNvPr id="25" name="Object 34">
              <a:extLst>
                <a:ext uri="{FF2B5EF4-FFF2-40B4-BE49-F238E27FC236}">
                  <a16:creationId xmlns:a16="http://schemas.microsoft.com/office/drawing/2014/main" id="{F54D5CAD-0E21-6320-D5C4-87D80465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62939" y="8165430"/>
              <a:ext cx="1411126" cy="657126"/>
            </a:xfrm>
            <a:prstGeom prst="rect">
              <a:avLst/>
            </a:prstGeom>
          </p:spPr>
        </p:pic>
        <p:pic>
          <p:nvPicPr>
            <p:cNvPr id="26" name="Object 35">
              <a:extLst>
                <a:ext uri="{FF2B5EF4-FFF2-40B4-BE49-F238E27FC236}">
                  <a16:creationId xmlns:a16="http://schemas.microsoft.com/office/drawing/2014/main" id="{DCA8538A-2929-5EA0-144F-4E0EB92D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62939" y="8590687"/>
              <a:ext cx="1375411" cy="657126"/>
            </a:xfrm>
            <a:prstGeom prst="rect">
              <a:avLst/>
            </a:prstGeom>
          </p:spPr>
        </p:pic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4FE8832F-E84E-3928-C724-C560EB9F6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3650455" y="4569464"/>
              <a:ext cx="11953039" cy="1031858"/>
            </a:xfrm>
            <a:prstGeom prst="rect">
              <a:avLst/>
            </a:prstGeom>
          </p:spPr>
        </p:pic>
        <p:pic>
          <p:nvPicPr>
            <p:cNvPr id="28" name="Object 37">
              <a:extLst>
                <a:ext uri="{FF2B5EF4-FFF2-40B4-BE49-F238E27FC236}">
                  <a16:creationId xmlns:a16="http://schemas.microsoft.com/office/drawing/2014/main" id="{3A7C19C3-0364-AF74-3623-EFA152E9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5412152" y="4516262"/>
              <a:ext cx="11914943" cy="1041382"/>
            </a:xfrm>
            <a:prstGeom prst="rect">
              <a:avLst/>
            </a:prstGeom>
          </p:spPr>
        </p:pic>
        <p:pic>
          <p:nvPicPr>
            <p:cNvPr id="29" name="Object 38">
              <a:extLst>
                <a:ext uri="{FF2B5EF4-FFF2-40B4-BE49-F238E27FC236}">
                  <a16:creationId xmlns:a16="http://schemas.microsoft.com/office/drawing/2014/main" id="{4D0EFF24-D4CB-6BC9-BC8B-5B15EA19D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4091252" y="6371984"/>
              <a:ext cx="11914943" cy="1060429"/>
            </a:xfrm>
            <a:prstGeom prst="rect">
              <a:avLst/>
            </a:prstGeom>
          </p:spPr>
        </p:pic>
        <p:grpSp>
          <p:nvGrpSpPr>
            <p:cNvPr id="31" name="그룹 1010">
              <a:extLst>
                <a:ext uri="{FF2B5EF4-FFF2-40B4-BE49-F238E27FC236}">
                  <a16:creationId xmlns:a16="http://schemas.microsoft.com/office/drawing/2014/main" id="{8F9763D6-2F93-65F9-D4FB-7E7F474A955D}"/>
                </a:ext>
              </a:extLst>
            </p:cNvPr>
            <p:cNvGrpSpPr/>
            <p:nvPr/>
          </p:nvGrpSpPr>
          <p:grpSpPr>
            <a:xfrm>
              <a:off x="10396988" y="4441987"/>
              <a:ext cx="3214418" cy="2494327"/>
              <a:chOff x="10396988" y="5311768"/>
              <a:chExt cx="3214418" cy="2494327"/>
            </a:xfrm>
          </p:grpSpPr>
          <p:pic>
            <p:nvPicPr>
              <p:cNvPr id="32" name="Object 40">
                <a:extLst>
                  <a:ext uri="{FF2B5EF4-FFF2-40B4-BE49-F238E27FC236}">
                    <a16:creationId xmlns:a16="http://schemas.microsoft.com/office/drawing/2014/main" id="{541EFAE7-4162-942D-BB7C-59480F6BC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96988" y="5311768"/>
                <a:ext cx="3214418" cy="2494327"/>
              </a:xfrm>
              <a:prstGeom prst="rect">
                <a:avLst/>
              </a:prstGeom>
            </p:spPr>
          </p:pic>
        </p:grpSp>
        <p:grpSp>
          <p:nvGrpSpPr>
            <p:cNvPr id="35" name="그룹 1011">
              <a:extLst>
                <a:ext uri="{FF2B5EF4-FFF2-40B4-BE49-F238E27FC236}">
                  <a16:creationId xmlns:a16="http://schemas.microsoft.com/office/drawing/2014/main" id="{F314FA97-5FAB-89BC-5A57-A3B8A1620D6E}"/>
                </a:ext>
              </a:extLst>
            </p:cNvPr>
            <p:cNvGrpSpPr/>
            <p:nvPr/>
          </p:nvGrpSpPr>
          <p:grpSpPr>
            <a:xfrm>
              <a:off x="6385302" y="4762491"/>
              <a:ext cx="764128" cy="460802"/>
              <a:chOff x="6385302" y="5632272"/>
              <a:chExt cx="764128" cy="460802"/>
            </a:xfrm>
          </p:grpSpPr>
          <p:pic>
            <p:nvPicPr>
              <p:cNvPr id="40" name="Object 43">
                <a:extLst>
                  <a:ext uri="{FF2B5EF4-FFF2-40B4-BE49-F238E27FC236}">
                    <a16:creationId xmlns:a16="http://schemas.microsoft.com/office/drawing/2014/main" id="{90A2BFEB-51EF-DD8F-BC62-758DF8453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85302" y="5632272"/>
                <a:ext cx="764128" cy="460802"/>
              </a:xfrm>
              <a:prstGeom prst="rect">
                <a:avLst/>
              </a:prstGeom>
            </p:spPr>
          </p:pic>
        </p:grpSp>
        <p:grpSp>
          <p:nvGrpSpPr>
            <p:cNvPr id="41" name="그룹 1012">
              <a:extLst>
                <a:ext uri="{FF2B5EF4-FFF2-40B4-BE49-F238E27FC236}">
                  <a16:creationId xmlns:a16="http://schemas.microsoft.com/office/drawing/2014/main" id="{BBD287E2-1B92-4B93-D211-EF7E24F3713E}"/>
                </a:ext>
              </a:extLst>
            </p:cNvPr>
            <p:cNvGrpSpPr/>
            <p:nvPr/>
          </p:nvGrpSpPr>
          <p:grpSpPr>
            <a:xfrm>
              <a:off x="6946698" y="5029655"/>
              <a:ext cx="862887" cy="520358"/>
              <a:chOff x="6946698" y="5899436"/>
              <a:chExt cx="862887" cy="520358"/>
            </a:xfrm>
          </p:grpSpPr>
          <p:pic>
            <p:nvPicPr>
              <p:cNvPr id="42" name="Object 46">
                <a:extLst>
                  <a:ext uri="{FF2B5EF4-FFF2-40B4-BE49-F238E27FC236}">
                    <a16:creationId xmlns:a16="http://schemas.microsoft.com/office/drawing/2014/main" id="{CCE80978-BB81-4075-658E-D821082A6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946698" y="5899436"/>
                <a:ext cx="862887" cy="520358"/>
              </a:xfrm>
              <a:prstGeom prst="rect">
                <a:avLst/>
              </a:prstGeom>
            </p:spPr>
          </p:pic>
        </p:grpSp>
        <p:grpSp>
          <p:nvGrpSpPr>
            <p:cNvPr id="43" name="그룹 1013">
              <a:extLst>
                <a:ext uri="{FF2B5EF4-FFF2-40B4-BE49-F238E27FC236}">
                  <a16:creationId xmlns:a16="http://schemas.microsoft.com/office/drawing/2014/main" id="{E9AD8366-4BE3-5AC8-AA53-4E0711C23274}"/>
                </a:ext>
              </a:extLst>
            </p:cNvPr>
            <p:cNvGrpSpPr/>
            <p:nvPr/>
          </p:nvGrpSpPr>
          <p:grpSpPr>
            <a:xfrm>
              <a:off x="8860240" y="4770682"/>
              <a:ext cx="764128" cy="460802"/>
              <a:chOff x="8860240" y="5640463"/>
              <a:chExt cx="764128" cy="460802"/>
            </a:xfrm>
          </p:grpSpPr>
          <p:pic>
            <p:nvPicPr>
              <p:cNvPr id="44" name="Object 49">
                <a:extLst>
                  <a:ext uri="{FF2B5EF4-FFF2-40B4-BE49-F238E27FC236}">
                    <a16:creationId xmlns:a16="http://schemas.microsoft.com/office/drawing/2014/main" id="{2AA351F9-B5C1-306A-6858-F8E51FAF6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860240" y="5640463"/>
                <a:ext cx="764128" cy="460802"/>
              </a:xfrm>
              <a:prstGeom prst="rect">
                <a:avLst/>
              </a:prstGeom>
            </p:spPr>
          </p:pic>
        </p:grpSp>
      </p:grpSp>
      <p:grpSp>
        <p:nvGrpSpPr>
          <p:cNvPr id="2" name="Group 10">
            <a:extLst>
              <a:ext uri="{FF2B5EF4-FFF2-40B4-BE49-F238E27FC236}">
                <a16:creationId xmlns:a16="http://schemas.microsoft.com/office/drawing/2014/main" id="{D113F2EC-CC4C-217A-12AE-C40FBD755F07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3" name="Picture 11">
              <a:extLst>
                <a:ext uri="{FF2B5EF4-FFF2-40B4-BE49-F238E27FC236}">
                  <a16:creationId xmlns:a16="http://schemas.microsoft.com/office/drawing/2014/main" id="{FC858616-7E4D-A242-405D-61873913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CB2E2E27-EBBC-4128-5D78-1A1B78F7FFDD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31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0" y="-361478"/>
            <a:ext cx="18288000" cy="1999778"/>
            <a:chOff x="0" y="0"/>
            <a:chExt cx="6186311" cy="676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effectLst>
              <a:reflection blurRad="6350" stA="50000" endA="300" endPos="55000" dir="5400000" sy="-100000" algn="bl" rotWithShape="0"/>
            </a:effectLst>
          </p:spPr>
          <p:txBody>
            <a:bodyPr/>
            <a:lstStyle/>
            <a:p>
              <a:endParaRPr lang="ko-KR" altLang="en-US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78FA8519-97D3-8B64-8B32-981688325461}"/>
              </a:ext>
            </a:extLst>
          </p:cNvPr>
          <p:cNvSpPr txBox="1"/>
          <p:nvPr/>
        </p:nvSpPr>
        <p:spPr>
          <a:xfrm>
            <a:off x="496789" y="495300"/>
            <a:ext cx="11619011" cy="80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500"/>
              </a:lnSpc>
            </a:pPr>
            <a:r>
              <a:rPr lang="en-US" altLang="ko-KR" sz="4600" spc="6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Feedbacks and Improvements</a:t>
            </a:r>
            <a:endParaRPr lang="en-US" sz="4600" spc="6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42C10B29-7A2E-1A8F-5668-4ED8D1ED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-4714280" y="5693260"/>
            <a:ext cx="2873835" cy="150876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3A080E4B-713C-2219-A799-06B74332FECA}"/>
              </a:ext>
            </a:extLst>
          </p:cNvPr>
          <p:cNvSpPr/>
          <p:nvPr/>
        </p:nvSpPr>
        <p:spPr>
          <a:xfrm>
            <a:off x="1485119" y="3199516"/>
            <a:ext cx="1257350" cy="12573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E55A33A-1AE0-8FAB-0700-7804126B0BEF}"/>
              </a:ext>
            </a:extLst>
          </p:cNvPr>
          <p:cNvSpPr txBox="1"/>
          <p:nvPr/>
        </p:nvSpPr>
        <p:spPr>
          <a:xfrm>
            <a:off x="245380" y="3227850"/>
            <a:ext cx="17335274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4">
              <a:lnSpc>
                <a:spcPct val="200000"/>
              </a:lnSpc>
            </a:pPr>
            <a:r>
              <a:rPr lang="en-US" sz="35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What is the clear strength of our service?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4958293-0460-91FB-376F-A969629F751C}"/>
              </a:ext>
            </a:extLst>
          </p:cNvPr>
          <p:cNvSpPr/>
          <p:nvPr/>
        </p:nvSpPr>
        <p:spPr>
          <a:xfrm>
            <a:off x="1427969" y="5417741"/>
            <a:ext cx="1257350" cy="12573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917271-E9CD-2B8D-F15F-F70D911D75A3}"/>
              </a:ext>
            </a:extLst>
          </p:cNvPr>
          <p:cNvSpPr/>
          <p:nvPr/>
        </p:nvSpPr>
        <p:spPr>
          <a:xfrm>
            <a:off x="1485119" y="7516391"/>
            <a:ext cx="1257350" cy="12573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EF31A-1965-EE5F-6207-7991EDA9AC35}"/>
              </a:ext>
            </a:extLst>
          </p:cNvPr>
          <p:cNvSpPr txBox="1"/>
          <p:nvPr/>
        </p:nvSpPr>
        <p:spPr>
          <a:xfrm>
            <a:off x="92980" y="5417741"/>
            <a:ext cx="13783569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lnSpc>
                <a:spcPct val="200000"/>
              </a:lnSpc>
            </a:pPr>
            <a:r>
              <a:rPr lang="en-US" altLang="ko-KR" sz="35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How can deal with short or fact-based diary?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7D54F-300B-355C-83A3-A382CCBCBC9F}"/>
              </a:ext>
            </a:extLst>
          </p:cNvPr>
          <p:cNvSpPr txBox="1"/>
          <p:nvPr/>
        </p:nvSpPr>
        <p:spPr>
          <a:xfrm>
            <a:off x="92980" y="7516391"/>
            <a:ext cx="10663084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lnSpc>
                <a:spcPct val="200000"/>
              </a:lnSpc>
            </a:pPr>
            <a:r>
              <a:rPr lang="en-US" altLang="ko-KR" sz="35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It can be hard to extract feelings. 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CA23DCB7-B6A2-6AB7-5B71-3A45A457F84F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5" name="Picture 11">
              <a:extLst>
                <a:ext uri="{FF2B5EF4-FFF2-40B4-BE49-F238E27FC236}">
                  <a16:creationId xmlns:a16="http://schemas.microsoft.com/office/drawing/2014/main" id="{162E21E7-4490-1E94-8EB4-FAAD8DCC6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7" name="TextBox 12">
              <a:extLst>
                <a:ext uri="{FF2B5EF4-FFF2-40B4-BE49-F238E27FC236}">
                  <a16:creationId xmlns:a16="http://schemas.microsoft.com/office/drawing/2014/main" id="{94864B08-2A6A-1CE8-4A91-D46ADC2A8AC2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99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4BD991-2D14-C808-491C-731A33805A11}"/>
              </a:ext>
            </a:extLst>
          </p:cNvPr>
          <p:cNvGrpSpPr/>
          <p:nvPr/>
        </p:nvGrpSpPr>
        <p:grpSpPr>
          <a:xfrm>
            <a:off x="1447800" y="2755095"/>
            <a:ext cx="13890129" cy="743507"/>
            <a:chOff x="2174503" y="3088252"/>
            <a:chExt cx="13890129" cy="743507"/>
          </a:xfrm>
        </p:grpSpPr>
        <p:grpSp>
          <p:nvGrpSpPr>
            <p:cNvPr id="3" name="Group 3"/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5" name="Group 5"/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3034432" y="3088252"/>
              <a:ext cx="13030200" cy="634789"/>
              <a:chOff x="-155150" y="-257640"/>
              <a:chExt cx="6350004" cy="846386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-155150" y="-257640"/>
                <a:ext cx="6350004" cy="8463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Extract Feelings Immediately</a:t>
                </a: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sp>
        <p:nvSpPr>
          <p:cNvPr id="41" name="TextBox 9">
            <a:extLst>
              <a:ext uri="{FF2B5EF4-FFF2-40B4-BE49-F238E27FC236}">
                <a16:creationId xmlns:a16="http://schemas.microsoft.com/office/drawing/2014/main" id="{4ADF7DE8-073C-9025-B7FE-1265A35F582F}"/>
              </a:ext>
            </a:extLst>
          </p:cNvPr>
          <p:cNvSpPr txBox="1"/>
          <p:nvPr/>
        </p:nvSpPr>
        <p:spPr>
          <a:xfrm>
            <a:off x="1092200" y="756111"/>
            <a:ext cx="13919200" cy="1612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40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What is the clear strength of our service?</a:t>
            </a:r>
          </a:p>
          <a:p>
            <a:pPr marL="0" lvl="0" indent="0">
              <a:lnSpc>
                <a:spcPts val="6500"/>
              </a:lnSpc>
            </a:pPr>
            <a:endParaRPr lang="en-US" altLang="ko-KR" sz="4000" spc="6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10000000000000000" pitchFamily="2" charset="0"/>
            </a:endParaRPr>
          </a:p>
        </p:txBody>
      </p:sp>
      <p:sp>
        <p:nvSpPr>
          <p:cNvPr id="49" name="AutoShape 21">
            <a:extLst>
              <a:ext uri="{FF2B5EF4-FFF2-40B4-BE49-F238E27FC236}">
                <a16:creationId xmlns:a16="http://schemas.microsoft.com/office/drawing/2014/main" id="{A0368A99-AD7A-7981-2383-E113DABE8C88}"/>
              </a:ext>
            </a:extLst>
          </p:cNvPr>
          <p:cNvSpPr/>
          <p:nvPr/>
        </p:nvSpPr>
        <p:spPr>
          <a:xfrm>
            <a:off x="762000" y="647700"/>
            <a:ext cx="0" cy="1093867"/>
          </a:xfrm>
          <a:prstGeom prst="line">
            <a:avLst/>
          </a:prstGeom>
          <a:ln w="12700" cap="rnd">
            <a:solidFill>
              <a:srgbClr val="0070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781433-FDD3-8CFD-7445-9F2D6A6EE5D1}"/>
              </a:ext>
            </a:extLst>
          </p:cNvPr>
          <p:cNvGrpSpPr/>
          <p:nvPr/>
        </p:nvGrpSpPr>
        <p:grpSpPr>
          <a:xfrm>
            <a:off x="1447800" y="4399993"/>
            <a:ext cx="15011401" cy="743507"/>
            <a:chOff x="2174503" y="3088252"/>
            <a:chExt cx="15011401" cy="743507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CDD6D30C-5EA4-D4D5-B0B8-94FFACDF317E}"/>
                </a:ext>
              </a:extLst>
            </p:cNvPr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B85CB01-A49D-1ABD-C044-561FB272F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12" name="Group 5">
                <a:extLst>
                  <a:ext uri="{FF2B5EF4-FFF2-40B4-BE49-F238E27FC236}">
                    <a16:creationId xmlns:a16="http://schemas.microsoft.com/office/drawing/2014/main" id="{D9FD4336-B578-2A03-9F23-5C47B33574B0}"/>
                  </a:ext>
                </a:extLst>
              </p:cNvPr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13" name="Freeform 6">
                  <a:extLst>
                    <a:ext uri="{FF2B5EF4-FFF2-40B4-BE49-F238E27FC236}">
                      <a16:creationId xmlns:a16="http://schemas.microsoft.com/office/drawing/2014/main" id="{7F35D3E4-98B2-822A-FA4C-C69889A35124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8" name="Group 23">
              <a:extLst>
                <a:ext uri="{FF2B5EF4-FFF2-40B4-BE49-F238E27FC236}">
                  <a16:creationId xmlns:a16="http://schemas.microsoft.com/office/drawing/2014/main" id="{0189440D-4F7F-3528-8E94-A52D9DB56916}"/>
                </a:ext>
              </a:extLst>
            </p:cNvPr>
            <p:cNvGrpSpPr/>
            <p:nvPr/>
          </p:nvGrpSpPr>
          <p:grpSpPr>
            <a:xfrm>
              <a:off x="3034432" y="3088252"/>
              <a:ext cx="14151472" cy="634789"/>
              <a:chOff x="-155150" y="-257640"/>
              <a:chExt cx="6896433" cy="846386"/>
            </a:xfrm>
          </p:grpSpPr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92A27DBD-2EF4-56B4-294E-B6D885E0DEF3}"/>
                  </a:ext>
                </a:extLst>
              </p:cNvPr>
              <p:cNvSpPr txBox="1"/>
              <p:nvPr/>
            </p:nvSpPr>
            <p:spPr>
              <a:xfrm>
                <a:off x="-155150" y="-257640"/>
                <a:ext cx="6896433" cy="8463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Easy to achieve diary-writing routine by collecting beautiful beads</a:t>
                </a:r>
              </a:p>
            </p:txBody>
          </p:sp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0CD67C5E-6C77-771D-8784-3289CD35D4D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41F932-5B1B-338D-03FE-CDEF8E2B31F3}"/>
              </a:ext>
            </a:extLst>
          </p:cNvPr>
          <p:cNvGrpSpPr/>
          <p:nvPr/>
        </p:nvGrpSpPr>
        <p:grpSpPr>
          <a:xfrm>
            <a:off x="1447800" y="6068176"/>
            <a:ext cx="13890129" cy="743507"/>
            <a:chOff x="2174503" y="3088252"/>
            <a:chExt cx="13890129" cy="743507"/>
          </a:xfrm>
        </p:grpSpPr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E998BBE6-F91B-1ACB-2619-FAF85E038DF6}"/>
                </a:ext>
              </a:extLst>
            </p:cNvPr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961AF536-E97F-6BF7-B16E-E16B4ADC0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D59FAFDA-2979-DAF0-E6F1-83994CFA36B2}"/>
                  </a:ext>
                </a:extLst>
              </p:cNvPr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21" name="Freeform 6">
                  <a:extLst>
                    <a:ext uri="{FF2B5EF4-FFF2-40B4-BE49-F238E27FC236}">
                      <a16:creationId xmlns:a16="http://schemas.microsoft.com/office/drawing/2014/main" id="{231B7B63-AFF7-2950-4969-418AEC28EC87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3469DCF-CC4B-BCF6-415B-453BD10E1D2C}"/>
                </a:ext>
              </a:extLst>
            </p:cNvPr>
            <p:cNvGrpSpPr/>
            <p:nvPr/>
          </p:nvGrpSpPr>
          <p:grpSpPr>
            <a:xfrm>
              <a:off x="3034432" y="3088252"/>
              <a:ext cx="13030200" cy="634789"/>
              <a:chOff x="-155150" y="-257640"/>
              <a:chExt cx="6350004" cy="846386"/>
            </a:xfrm>
          </p:grpSpPr>
          <p:sp>
            <p:nvSpPr>
              <p:cNvPr id="17" name="TextBox 24">
                <a:extLst>
                  <a:ext uri="{FF2B5EF4-FFF2-40B4-BE49-F238E27FC236}">
                    <a16:creationId xmlns:a16="http://schemas.microsoft.com/office/drawing/2014/main" id="{304AF8ED-4AED-93F5-04A6-8A038FABC5AA}"/>
                  </a:ext>
                </a:extLst>
              </p:cNvPr>
              <p:cNvSpPr txBox="1"/>
              <p:nvPr/>
            </p:nvSpPr>
            <p:spPr>
              <a:xfrm>
                <a:off x="-155150" y="-257640"/>
                <a:ext cx="6350004" cy="8463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Unlike other apps, users can choice multiple emotions easily</a:t>
                </a:r>
              </a:p>
            </p:txBody>
          </p:sp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6066DD36-3620-C5A0-038C-779DA55F123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4FE30-33EC-F074-5BCE-D7C1844BFE44}"/>
              </a:ext>
            </a:extLst>
          </p:cNvPr>
          <p:cNvGrpSpPr/>
          <p:nvPr/>
        </p:nvGrpSpPr>
        <p:grpSpPr>
          <a:xfrm>
            <a:off x="1447800" y="7658100"/>
            <a:ext cx="15011401" cy="743507"/>
            <a:chOff x="2174503" y="3088252"/>
            <a:chExt cx="13890129" cy="743507"/>
          </a:xfrm>
        </p:grpSpPr>
        <p:grpSp>
          <p:nvGrpSpPr>
            <p:cNvPr id="26" name="Group 3">
              <a:extLst>
                <a:ext uri="{FF2B5EF4-FFF2-40B4-BE49-F238E27FC236}">
                  <a16:creationId xmlns:a16="http://schemas.microsoft.com/office/drawing/2014/main" id="{D25F2987-702B-E57C-84C8-399AD6A97939}"/>
                </a:ext>
              </a:extLst>
            </p:cNvPr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30" name="Picture 4">
                <a:extLst>
                  <a:ext uri="{FF2B5EF4-FFF2-40B4-BE49-F238E27FC236}">
                    <a16:creationId xmlns:a16="http://schemas.microsoft.com/office/drawing/2014/main" id="{158DDAAC-1189-280F-3383-73005A998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31" name="Group 5">
                <a:extLst>
                  <a:ext uri="{FF2B5EF4-FFF2-40B4-BE49-F238E27FC236}">
                    <a16:creationId xmlns:a16="http://schemas.microsoft.com/office/drawing/2014/main" id="{3095967B-63C8-CC8F-D308-8AEB7018C8EA}"/>
                  </a:ext>
                </a:extLst>
              </p:cNvPr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32" name="Freeform 6">
                  <a:extLst>
                    <a:ext uri="{FF2B5EF4-FFF2-40B4-BE49-F238E27FC236}">
                      <a16:creationId xmlns:a16="http://schemas.microsoft.com/office/drawing/2014/main" id="{1A692F5E-5E96-B633-E8EB-6A0AC41F3598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83C4FBC2-8347-1C53-7F12-1C043CD2DD34}"/>
                </a:ext>
              </a:extLst>
            </p:cNvPr>
            <p:cNvGrpSpPr/>
            <p:nvPr/>
          </p:nvGrpSpPr>
          <p:grpSpPr>
            <a:xfrm>
              <a:off x="3034432" y="3088252"/>
              <a:ext cx="13030200" cy="634789"/>
              <a:chOff x="-155150" y="-257640"/>
              <a:chExt cx="6350004" cy="846386"/>
            </a:xfrm>
          </p:grpSpPr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678840C8-D298-3894-3473-C7A2EFB33313}"/>
                  </a:ext>
                </a:extLst>
              </p:cNvPr>
              <p:cNvSpPr txBox="1"/>
              <p:nvPr/>
            </p:nvSpPr>
            <p:spPr>
              <a:xfrm>
                <a:off x="-155150" y="-257640"/>
                <a:ext cx="6350004" cy="8463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Planning to connect users with counselors by using emotional data</a:t>
                </a:r>
              </a:p>
            </p:txBody>
          </p:sp>
          <p:sp>
            <p:nvSpPr>
              <p:cNvPr id="29" name="TextBox 25">
                <a:extLst>
                  <a:ext uri="{FF2B5EF4-FFF2-40B4-BE49-F238E27FC236}">
                    <a16:creationId xmlns:a16="http://schemas.microsoft.com/office/drawing/2014/main" id="{DB55858E-58C0-A532-98F9-6F15BF36B17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1137ABCB-0FFA-C863-73E1-F9EA984EB112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A2F4630C-33BA-A478-2124-35CC0CBAA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A1BFC1D8-4933-758D-E974-0B5958FDB698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42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4BD991-2D14-C808-491C-731A33805A11}"/>
              </a:ext>
            </a:extLst>
          </p:cNvPr>
          <p:cNvGrpSpPr/>
          <p:nvPr/>
        </p:nvGrpSpPr>
        <p:grpSpPr>
          <a:xfrm>
            <a:off x="1447800" y="2755095"/>
            <a:ext cx="13890129" cy="743507"/>
            <a:chOff x="2174503" y="3088252"/>
            <a:chExt cx="13890129" cy="743507"/>
          </a:xfrm>
        </p:grpSpPr>
        <p:grpSp>
          <p:nvGrpSpPr>
            <p:cNvPr id="3" name="Group 3"/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5" name="Group 5"/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3034432" y="3088252"/>
              <a:ext cx="13030200" cy="634789"/>
              <a:chOff x="-155150" y="-257640"/>
              <a:chExt cx="6350004" cy="846386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-155150" y="-257640"/>
                <a:ext cx="6350004" cy="8463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0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In this case, users will choose their emotions directly.</a:t>
                </a:r>
                <a:endParaRPr lang="en-US" sz="3000" dirty="0">
                  <a:solidFill>
                    <a:srgbClr val="3B3B3B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sp>
        <p:nvSpPr>
          <p:cNvPr id="41" name="TextBox 9">
            <a:extLst>
              <a:ext uri="{FF2B5EF4-FFF2-40B4-BE49-F238E27FC236}">
                <a16:creationId xmlns:a16="http://schemas.microsoft.com/office/drawing/2014/main" id="{4ADF7DE8-073C-9025-B7FE-1265A35F582F}"/>
              </a:ext>
            </a:extLst>
          </p:cNvPr>
          <p:cNvSpPr txBox="1"/>
          <p:nvPr/>
        </p:nvSpPr>
        <p:spPr>
          <a:xfrm>
            <a:off x="1092200" y="756111"/>
            <a:ext cx="13919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40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How can deal with short or fact-based diary? </a:t>
            </a:r>
            <a:endParaRPr lang="en-US" altLang="ko-KR" sz="4000" spc="6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ADLaM Display" panose="02010000000000000000" pitchFamily="2" charset="0"/>
            </a:endParaRPr>
          </a:p>
        </p:txBody>
      </p:sp>
      <p:sp>
        <p:nvSpPr>
          <p:cNvPr id="49" name="AutoShape 21">
            <a:extLst>
              <a:ext uri="{FF2B5EF4-FFF2-40B4-BE49-F238E27FC236}">
                <a16:creationId xmlns:a16="http://schemas.microsoft.com/office/drawing/2014/main" id="{A0368A99-AD7A-7981-2383-E113DABE8C88}"/>
              </a:ext>
            </a:extLst>
          </p:cNvPr>
          <p:cNvSpPr/>
          <p:nvPr/>
        </p:nvSpPr>
        <p:spPr>
          <a:xfrm>
            <a:off x="762000" y="647700"/>
            <a:ext cx="0" cy="1093867"/>
          </a:xfrm>
          <a:prstGeom prst="line">
            <a:avLst/>
          </a:prstGeom>
          <a:ln w="12700" cap="rnd">
            <a:solidFill>
              <a:srgbClr val="0070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781433-FDD3-8CFD-7445-9F2D6A6EE5D1}"/>
              </a:ext>
            </a:extLst>
          </p:cNvPr>
          <p:cNvGrpSpPr/>
          <p:nvPr/>
        </p:nvGrpSpPr>
        <p:grpSpPr>
          <a:xfrm>
            <a:off x="1447800" y="4369249"/>
            <a:ext cx="15011401" cy="1327286"/>
            <a:chOff x="2174503" y="3088252"/>
            <a:chExt cx="15011401" cy="132728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CDD6D30C-5EA4-D4D5-B0B8-94FFACDF317E}"/>
                </a:ext>
              </a:extLst>
            </p:cNvPr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B85CB01-A49D-1ABD-C044-561FB272F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12" name="Group 5">
                <a:extLst>
                  <a:ext uri="{FF2B5EF4-FFF2-40B4-BE49-F238E27FC236}">
                    <a16:creationId xmlns:a16="http://schemas.microsoft.com/office/drawing/2014/main" id="{D9FD4336-B578-2A03-9F23-5C47B33574B0}"/>
                  </a:ext>
                </a:extLst>
              </p:cNvPr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13" name="Freeform 6">
                  <a:extLst>
                    <a:ext uri="{FF2B5EF4-FFF2-40B4-BE49-F238E27FC236}">
                      <a16:creationId xmlns:a16="http://schemas.microsoft.com/office/drawing/2014/main" id="{7F35D3E4-98B2-822A-FA4C-C69889A35124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8" name="Group 23">
              <a:extLst>
                <a:ext uri="{FF2B5EF4-FFF2-40B4-BE49-F238E27FC236}">
                  <a16:creationId xmlns:a16="http://schemas.microsoft.com/office/drawing/2014/main" id="{0189440D-4F7F-3528-8E94-A52D9DB56916}"/>
                </a:ext>
              </a:extLst>
            </p:cNvPr>
            <p:cNvGrpSpPr/>
            <p:nvPr/>
          </p:nvGrpSpPr>
          <p:grpSpPr>
            <a:xfrm>
              <a:off x="3034432" y="3088252"/>
              <a:ext cx="14151472" cy="1327286"/>
              <a:chOff x="-155150" y="-257640"/>
              <a:chExt cx="6896433" cy="1769716"/>
            </a:xfrm>
          </p:grpSpPr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92A27DBD-2EF4-56B4-294E-B6D885E0DEF3}"/>
                  </a:ext>
                </a:extLst>
              </p:cNvPr>
              <p:cNvSpPr txBox="1"/>
              <p:nvPr/>
            </p:nvSpPr>
            <p:spPr>
              <a:xfrm>
                <a:off x="-155150" y="-257640"/>
                <a:ext cx="6896433" cy="176971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If the user doesn’t choice any emotion, we will suggest ‘no-emotion’ with grey bead.</a:t>
                </a:r>
              </a:p>
            </p:txBody>
          </p:sp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0CD67C5E-6C77-771D-8784-3289CD35D4D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41F932-5B1B-338D-03FE-CDEF8E2B31F3}"/>
              </a:ext>
            </a:extLst>
          </p:cNvPr>
          <p:cNvGrpSpPr/>
          <p:nvPr/>
        </p:nvGrpSpPr>
        <p:grpSpPr>
          <a:xfrm>
            <a:off x="1447800" y="6442848"/>
            <a:ext cx="13890129" cy="743507"/>
            <a:chOff x="2174503" y="3088252"/>
            <a:chExt cx="13890129" cy="743507"/>
          </a:xfrm>
        </p:grpSpPr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E998BBE6-F91B-1ACB-2619-FAF85E038DF6}"/>
                </a:ext>
              </a:extLst>
            </p:cNvPr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961AF536-E97F-6BF7-B16E-E16B4ADC0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D59FAFDA-2979-DAF0-E6F1-83994CFA36B2}"/>
                  </a:ext>
                </a:extLst>
              </p:cNvPr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21" name="Freeform 6">
                  <a:extLst>
                    <a:ext uri="{FF2B5EF4-FFF2-40B4-BE49-F238E27FC236}">
                      <a16:creationId xmlns:a16="http://schemas.microsoft.com/office/drawing/2014/main" id="{231B7B63-AFF7-2950-4969-418AEC28EC87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3469DCF-CC4B-BCF6-415B-453BD10E1D2C}"/>
                </a:ext>
              </a:extLst>
            </p:cNvPr>
            <p:cNvGrpSpPr/>
            <p:nvPr/>
          </p:nvGrpSpPr>
          <p:grpSpPr>
            <a:xfrm>
              <a:off x="3034432" y="3088252"/>
              <a:ext cx="13030200" cy="634789"/>
              <a:chOff x="-155150" y="-257640"/>
              <a:chExt cx="6350004" cy="846386"/>
            </a:xfrm>
          </p:grpSpPr>
          <p:sp>
            <p:nvSpPr>
              <p:cNvPr id="17" name="TextBox 24">
                <a:extLst>
                  <a:ext uri="{FF2B5EF4-FFF2-40B4-BE49-F238E27FC236}">
                    <a16:creationId xmlns:a16="http://schemas.microsoft.com/office/drawing/2014/main" id="{304AF8ED-4AED-93F5-04A6-8A038FABC5AA}"/>
                  </a:ext>
                </a:extLst>
              </p:cNvPr>
              <p:cNvSpPr txBox="1"/>
              <p:nvPr/>
            </p:nvSpPr>
            <p:spPr>
              <a:xfrm>
                <a:off x="-155150" y="-257640"/>
                <a:ext cx="6350004" cy="8463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000" dirty="0">
                    <a:solidFill>
                      <a:srgbClr val="3B3B3B"/>
                    </a:solidFill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Also, we are considering to just check the degree of good feeling. </a:t>
                </a:r>
              </a:p>
            </p:txBody>
          </p:sp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6066DD36-3620-C5A0-038C-779DA55F123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solidFill>
                    <a:srgbClr val="0070C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418E4AAC-5FBE-2967-F5FB-8EA0E7E01B37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12CF98DC-AC34-7AB3-2144-2CA29FD70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68374154-9E34-133A-5614-1546BB5792A6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06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A8957E-189B-D517-175F-F98A2CC157C5}"/>
              </a:ext>
            </a:extLst>
          </p:cNvPr>
          <p:cNvGrpSpPr/>
          <p:nvPr/>
        </p:nvGrpSpPr>
        <p:grpSpPr>
          <a:xfrm>
            <a:off x="3122313" y="8199786"/>
            <a:ext cx="12177188" cy="1203375"/>
            <a:chOff x="3122313" y="8068383"/>
            <a:chExt cx="12177188" cy="120337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F98C2FA-11F6-FA67-3CCC-085BC1E5E941}"/>
                </a:ext>
              </a:extLst>
            </p:cNvPr>
            <p:cNvGrpSpPr/>
            <p:nvPr/>
          </p:nvGrpSpPr>
          <p:grpSpPr>
            <a:xfrm>
              <a:off x="3325564" y="8068383"/>
              <a:ext cx="11636871" cy="588261"/>
              <a:chOff x="2307729" y="8267700"/>
              <a:chExt cx="11636871" cy="588261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EB0E305-BA10-6317-9D1F-A6C336222E19}"/>
                  </a:ext>
                </a:extLst>
              </p:cNvPr>
              <p:cNvSpPr/>
              <p:nvPr/>
            </p:nvSpPr>
            <p:spPr>
              <a:xfrm>
                <a:off x="2601858" y="8267700"/>
                <a:ext cx="11114141" cy="588261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reflection blurRad="254000" stA="47000" endPos="6500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D1AD40C-E610-7745-F3DE-CF30B08A3379}"/>
                  </a:ext>
                </a:extLst>
              </p:cNvPr>
              <p:cNvSpPr/>
              <p:nvPr/>
            </p:nvSpPr>
            <p:spPr>
              <a:xfrm>
                <a:off x="2307729" y="8267700"/>
                <a:ext cx="588261" cy="588261"/>
              </a:xfrm>
              <a:prstGeom prst="ellipse">
                <a:avLst/>
              </a:prstGeom>
              <a:solidFill>
                <a:srgbClr val="10264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254000" stA="47000" endPos="6500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4BBDC14-1770-5BDC-D336-B09E29C72CDE}"/>
                  </a:ext>
                </a:extLst>
              </p:cNvPr>
              <p:cNvSpPr/>
              <p:nvPr/>
            </p:nvSpPr>
            <p:spPr>
              <a:xfrm>
                <a:off x="5069882" y="8267700"/>
                <a:ext cx="588261" cy="588261"/>
              </a:xfrm>
              <a:prstGeom prst="ellipse">
                <a:avLst/>
              </a:prstGeom>
              <a:solidFill>
                <a:srgbClr val="1E497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254000" stA="47000" endPos="6500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C579D11-C292-C558-3C44-29EA4215E232}"/>
                  </a:ext>
                </a:extLst>
              </p:cNvPr>
              <p:cNvSpPr/>
              <p:nvPr/>
            </p:nvSpPr>
            <p:spPr>
              <a:xfrm>
                <a:off x="7832035" y="8267700"/>
                <a:ext cx="588261" cy="588261"/>
              </a:xfrm>
              <a:prstGeom prst="ellipse">
                <a:avLst/>
              </a:prstGeom>
              <a:solidFill>
                <a:srgbClr val="2B67A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254000" stA="47000" endPos="6500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A965399-86DF-F286-8E7D-A27894160B63}"/>
                  </a:ext>
                </a:extLst>
              </p:cNvPr>
              <p:cNvSpPr/>
              <p:nvPr/>
            </p:nvSpPr>
            <p:spPr>
              <a:xfrm>
                <a:off x="10594188" y="8267700"/>
                <a:ext cx="588261" cy="58826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254000" stA="47000" endPos="6500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BAB8B7C1-A2D7-774C-2592-E0C0F8984BD6}"/>
                  </a:ext>
                </a:extLst>
              </p:cNvPr>
              <p:cNvSpPr/>
              <p:nvPr/>
            </p:nvSpPr>
            <p:spPr>
              <a:xfrm>
                <a:off x="13356339" y="8267700"/>
                <a:ext cx="588261" cy="588261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254000" stA="47000" endPos="6500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85345F-D0E0-0DFB-9E30-8BF505FFF1CF}"/>
                </a:ext>
              </a:extLst>
            </p:cNvPr>
            <p:cNvSpPr txBox="1"/>
            <p:nvPr/>
          </p:nvSpPr>
          <p:spPr>
            <a:xfrm>
              <a:off x="14168166" y="8902426"/>
              <a:ext cx="113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orbel Light" panose="020B0303020204020204" pitchFamily="34" charset="0"/>
                </a:rPr>
                <a:t>Very good</a:t>
              </a:r>
              <a:endParaRPr lang="ko-KR" altLang="en-US" dirty="0">
                <a:latin typeface="Corbel Light" panose="020B03030202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2BB1B1-0CBD-C56B-9829-A1FF7AD222D8}"/>
                </a:ext>
              </a:extLst>
            </p:cNvPr>
            <p:cNvSpPr txBox="1"/>
            <p:nvPr/>
          </p:nvSpPr>
          <p:spPr>
            <a:xfrm>
              <a:off x="11558141" y="8902426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Corbel Light" panose="020B0303020204020204" pitchFamily="34" charset="0"/>
                </a:rPr>
                <a:t>Good</a:t>
              </a:r>
              <a:endParaRPr lang="ko-KR" altLang="en-US" dirty="0">
                <a:latin typeface="Corbel Light" panose="020B03030202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A4B9CA-5C82-72C6-9697-E7083A343559}"/>
                </a:ext>
              </a:extLst>
            </p:cNvPr>
            <p:cNvSpPr txBox="1"/>
            <p:nvPr/>
          </p:nvSpPr>
          <p:spPr>
            <a:xfrm>
              <a:off x="3122313" y="8902426"/>
              <a:ext cx="994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Corbel Light" panose="020B0303020204020204" pitchFamily="34" charset="0"/>
                </a:rPr>
                <a:t>Very bad</a:t>
              </a:r>
              <a:endParaRPr lang="ko-KR" altLang="en-US" dirty="0">
                <a:latin typeface="Corbel Light" panose="020B0303020204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C4A714-4554-2A43-6479-1EA3BDC78C8E}"/>
                </a:ext>
              </a:extLst>
            </p:cNvPr>
            <p:cNvSpPr txBox="1"/>
            <p:nvPr/>
          </p:nvSpPr>
          <p:spPr>
            <a:xfrm>
              <a:off x="6109978" y="8902426"/>
              <a:ext cx="543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Corbel Light" panose="020B0303020204020204" pitchFamily="34" charset="0"/>
                </a:rPr>
                <a:t>Bad</a:t>
              </a:r>
              <a:endParaRPr lang="ko-KR" altLang="en-US" dirty="0">
                <a:latin typeface="Corbel Light" panose="020B0303020204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E5CFDE-2CCD-C594-BE68-B9F9ACAA7943}"/>
                </a:ext>
              </a:extLst>
            </p:cNvPr>
            <p:cNvSpPr txBox="1"/>
            <p:nvPr/>
          </p:nvSpPr>
          <p:spPr>
            <a:xfrm>
              <a:off x="8821539" y="8872937"/>
              <a:ext cx="710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Corbel Light" panose="020B0303020204020204" pitchFamily="34" charset="0"/>
                </a:rPr>
                <a:t>So-so</a:t>
              </a:r>
              <a:endParaRPr lang="ko-KR" altLang="en-US" dirty="0">
                <a:latin typeface="Corbel Light" panose="020B0303020204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E53E80A-0ACB-4A49-F166-B07A4A63C080}"/>
              </a:ext>
            </a:extLst>
          </p:cNvPr>
          <p:cNvSpPr txBox="1"/>
          <p:nvPr/>
        </p:nvSpPr>
        <p:spPr>
          <a:xfrm>
            <a:off x="2449598" y="7492339"/>
            <a:ext cx="3334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orbel" panose="020B0503020204020204" pitchFamily="34" charset="0"/>
              </a:rPr>
              <a:t>Did you feel good today?</a:t>
            </a:r>
            <a:endParaRPr lang="ko-KR" alt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03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4BD991-2D14-C808-491C-731A33805A11}"/>
              </a:ext>
            </a:extLst>
          </p:cNvPr>
          <p:cNvGrpSpPr/>
          <p:nvPr/>
        </p:nvGrpSpPr>
        <p:grpSpPr>
          <a:xfrm>
            <a:off x="1447800" y="2755095"/>
            <a:ext cx="13890129" cy="743507"/>
            <a:chOff x="2174503" y="3088252"/>
            <a:chExt cx="13890129" cy="743507"/>
          </a:xfrm>
        </p:grpSpPr>
        <p:grpSp>
          <p:nvGrpSpPr>
            <p:cNvPr id="3" name="Group 3"/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5" name="Group 5"/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3034432" y="3088252"/>
              <a:ext cx="13030200" cy="634789"/>
              <a:chOff x="-155150" y="-257640"/>
              <a:chExt cx="6350004" cy="846386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-155150" y="-257640"/>
                <a:ext cx="6350004" cy="8463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000" dirty="0"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Yes, Emotions are often ambiguous and difficult to measure accurately. </a:t>
                </a:r>
                <a:endParaRPr lang="en-US" sz="3000" dirty="0"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sp>
        <p:nvSpPr>
          <p:cNvPr id="41" name="TextBox 9">
            <a:extLst>
              <a:ext uri="{FF2B5EF4-FFF2-40B4-BE49-F238E27FC236}">
                <a16:creationId xmlns:a16="http://schemas.microsoft.com/office/drawing/2014/main" id="{4ADF7DE8-073C-9025-B7FE-1265A35F582F}"/>
              </a:ext>
            </a:extLst>
          </p:cNvPr>
          <p:cNvSpPr txBox="1"/>
          <p:nvPr/>
        </p:nvSpPr>
        <p:spPr>
          <a:xfrm>
            <a:off x="1092200" y="756111"/>
            <a:ext cx="13919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40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It can be hard to extract feelings. </a:t>
            </a:r>
          </a:p>
        </p:txBody>
      </p:sp>
      <p:sp>
        <p:nvSpPr>
          <p:cNvPr id="49" name="AutoShape 21">
            <a:extLst>
              <a:ext uri="{FF2B5EF4-FFF2-40B4-BE49-F238E27FC236}">
                <a16:creationId xmlns:a16="http://schemas.microsoft.com/office/drawing/2014/main" id="{A0368A99-AD7A-7981-2383-E113DABE8C88}"/>
              </a:ext>
            </a:extLst>
          </p:cNvPr>
          <p:cNvSpPr/>
          <p:nvPr/>
        </p:nvSpPr>
        <p:spPr>
          <a:xfrm>
            <a:off x="762000" y="647700"/>
            <a:ext cx="0" cy="1093867"/>
          </a:xfrm>
          <a:prstGeom prst="line">
            <a:avLst/>
          </a:prstGeom>
          <a:ln w="12700" cap="rnd">
            <a:solidFill>
              <a:srgbClr val="0070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781433-FDD3-8CFD-7445-9F2D6A6EE5D1}"/>
              </a:ext>
            </a:extLst>
          </p:cNvPr>
          <p:cNvGrpSpPr/>
          <p:nvPr/>
        </p:nvGrpSpPr>
        <p:grpSpPr>
          <a:xfrm>
            <a:off x="1447800" y="5143500"/>
            <a:ext cx="15011401" cy="743507"/>
            <a:chOff x="2174503" y="3088252"/>
            <a:chExt cx="15011401" cy="743507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CDD6D30C-5EA4-D4D5-B0B8-94FFACDF317E}"/>
                </a:ext>
              </a:extLst>
            </p:cNvPr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B85CB01-A49D-1ABD-C044-561FB272F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12" name="Group 5">
                <a:extLst>
                  <a:ext uri="{FF2B5EF4-FFF2-40B4-BE49-F238E27FC236}">
                    <a16:creationId xmlns:a16="http://schemas.microsoft.com/office/drawing/2014/main" id="{D9FD4336-B578-2A03-9F23-5C47B33574B0}"/>
                  </a:ext>
                </a:extLst>
              </p:cNvPr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13" name="Freeform 6">
                  <a:extLst>
                    <a:ext uri="{FF2B5EF4-FFF2-40B4-BE49-F238E27FC236}">
                      <a16:creationId xmlns:a16="http://schemas.microsoft.com/office/drawing/2014/main" id="{7F35D3E4-98B2-822A-FA4C-C69889A35124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8" name="Group 23">
              <a:extLst>
                <a:ext uri="{FF2B5EF4-FFF2-40B4-BE49-F238E27FC236}">
                  <a16:creationId xmlns:a16="http://schemas.microsoft.com/office/drawing/2014/main" id="{0189440D-4F7F-3528-8E94-A52D9DB56916}"/>
                </a:ext>
              </a:extLst>
            </p:cNvPr>
            <p:cNvGrpSpPr/>
            <p:nvPr/>
          </p:nvGrpSpPr>
          <p:grpSpPr>
            <a:xfrm>
              <a:off x="3034432" y="3088252"/>
              <a:ext cx="14151472" cy="634789"/>
              <a:chOff x="-155150" y="-257640"/>
              <a:chExt cx="6896433" cy="846386"/>
            </a:xfrm>
          </p:grpSpPr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92A27DBD-2EF4-56B4-294E-B6D885E0DEF3}"/>
                  </a:ext>
                </a:extLst>
              </p:cNvPr>
              <p:cNvSpPr txBox="1"/>
              <p:nvPr/>
            </p:nvSpPr>
            <p:spPr>
              <a:xfrm>
                <a:off x="-155150" y="-257640"/>
                <a:ext cx="6896433" cy="8463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000" dirty="0"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We aim to address this by providing recommendations to the user</a:t>
                </a:r>
                <a:endParaRPr lang="en-US" sz="3000" dirty="0"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0CD67C5E-6C77-771D-8784-3289CD35D4D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41F932-5B1B-338D-03FE-CDEF8E2B31F3}"/>
              </a:ext>
            </a:extLst>
          </p:cNvPr>
          <p:cNvGrpSpPr/>
          <p:nvPr/>
        </p:nvGrpSpPr>
        <p:grpSpPr>
          <a:xfrm>
            <a:off x="1447800" y="7022453"/>
            <a:ext cx="13890129" cy="1327286"/>
            <a:chOff x="2174503" y="3101469"/>
            <a:chExt cx="13890129" cy="1327286"/>
          </a:xfrm>
        </p:grpSpPr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E998BBE6-F91B-1ACB-2619-FAF85E038DF6}"/>
                </a:ext>
              </a:extLst>
            </p:cNvPr>
            <p:cNvGrpSpPr/>
            <p:nvPr/>
          </p:nvGrpSpPr>
          <p:grpSpPr>
            <a:xfrm>
              <a:off x="2174503" y="3114457"/>
              <a:ext cx="718200" cy="717302"/>
              <a:chOff x="0" y="0"/>
              <a:chExt cx="1164735" cy="1163279"/>
            </a:xfrm>
          </p:grpSpPr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961AF536-E97F-6BF7-B16E-E16B4ADC0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1164735" cy="1163279"/>
              </a:xfrm>
              <a:prstGeom prst="rect">
                <a:avLst/>
              </a:prstGeom>
            </p:spPr>
          </p:pic>
          <p:grpSp>
            <p:nvGrpSpPr>
              <p:cNvPr id="20" name="Group 5">
                <a:extLst>
                  <a:ext uri="{FF2B5EF4-FFF2-40B4-BE49-F238E27FC236}">
                    <a16:creationId xmlns:a16="http://schemas.microsoft.com/office/drawing/2014/main" id="{D59FAFDA-2979-DAF0-E6F1-83994CFA36B2}"/>
                  </a:ext>
                </a:extLst>
              </p:cNvPr>
              <p:cNvGrpSpPr/>
              <p:nvPr/>
            </p:nvGrpSpPr>
            <p:grpSpPr>
              <a:xfrm>
                <a:off x="197235" y="196507"/>
                <a:ext cx="770266" cy="770266"/>
                <a:chOff x="0" y="0"/>
                <a:chExt cx="6350000" cy="6350000"/>
              </a:xfrm>
            </p:grpSpPr>
            <p:sp>
              <p:nvSpPr>
                <p:cNvPr id="21" name="Freeform 6">
                  <a:extLst>
                    <a:ext uri="{FF2B5EF4-FFF2-40B4-BE49-F238E27FC236}">
                      <a16:creationId xmlns:a16="http://schemas.microsoft.com/office/drawing/2014/main" id="{231B7B63-AFF7-2950-4969-418AEC28EC87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</p:spPr>
              <p:txBody>
                <a:bodyPr/>
                <a:lstStyle/>
                <a:p>
                  <a:endParaRPr lang="ko-KR" altLang="en-US" sz="3000" dirty="0">
                    <a:latin typeface="AppleSDGothicNeoEB00" panose="02000503000000000000" pitchFamily="2" charset="-127"/>
                    <a:ea typeface="AppleSDGothicNeoEB00" panose="02000503000000000000" pitchFamily="2" charset="-127"/>
                  </a:endParaRPr>
                </a:p>
              </p:txBody>
            </p:sp>
          </p:grp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3469DCF-CC4B-BCF6-415B-453BD10E1D2C}"/>
                </a:ext>
              </a:extLst>
            </p:cNvPr>
            <p:cNvGrpSpPr/>
            <p:nvPr/>
          </p:nvGrpSpPr>
          <p:grpSpPr>
            <a:xfrm>
              <a:off x="3034432" y="3101469"/>
              <a:ext cx="13030200" cy="1327286"/>
              <a:chOff x="-155150" y="-240017"/>
              <a:chExt cx="6350004" cy="1769716"/>
            </a:xfrm>
          </p:grpSpPr>
          <p:sp>
            <p:nvSpPr>
              <p:cNvPr id="17" name="TextBox 24">
                <a:extLst>
                  <a:ext uri="{FF2B5EF4-FFF2-40B4-BE49-F238E27FC236}">
                    <a16:creationId xmlns:a16="http://schemas.microsoft.com/office/drawing/2014/main" id="{304AF8ED-4AED-93F5-04A6-8A038FABC5AA}"/>
                  </a:ext>
                </a:extLst>
              </p:cNvPr>
              <p:cNvSpPr txBox="1"/>
              <p:nvPr/>
            </p:nvSpPr>
            <p:spPr>
              <a:xfrm>
                <a:off x="-155150" y="-240017"/>
                <a:ext cx="6350004" cy="176971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000" dirty="0"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We plan to enhance performance through prompt engineering and are also considering using a limited set of emotions in AI recommendations.</a:t>
                </a:r>
                <a:endParaRPr lang="en-US" sz="3000" dirty="0"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6066DD36-3620-C5A0-038C-779DA55F123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61699" cy="6155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endParaRPr lang="en-US" sz="3000" dirty="0"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C641A61F-3543-7E0B-F12E-66002787312A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821E4BEC-4667-611D-F637-2EB301950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AA131138-42C0-BC1C-FE77-182E5AA628C3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87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9">
            <a:extLst>
              <a:ext uri="{FF2B5EF4-FFF2-40B4-BE49-F238E27FC236}">
                <a16:creationId xmlns:a16="http://schemas.microsoft.com/office/drawing/2014/main" id="{4ADF7DE8-073C-9025-B7FE-1265A35F582F}"/>
              </a:ext>
            </a:extLst>
          </p:cNvPr>
          <p:cNvSpPr txBox="1"/>
          <p:nvPr/>
        </p:nvSpPr>
        <p:spPr>
          <a:xfrm>
            <a:off x="1092200" y="756111"/>
            <a:ext cx="13919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40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Emotion extraction Test</a:t>
            </a:r>
          </a:p>
        </p:txBody>
      </p:sp>
      <p:sp>
        <p:nvSpPr>
          <p:cNvPr id="49" name="AutoShape 21">
            <a:extLst>
              <a:ext uri="{FF2B5EF4-FFF2-40B4-BE49-F238E27FC236}">
                <a16:creationId xmlns:a16="http://schemas.microsoft.com/office/drawing/2014/main" id="{A0368A99-AD7A-7981-2383-E113DABE8C88}"/>
              </a:ext>
            </a:extLst>
          </p:cNvPr>
          <p:cNvSpPr/>
          <p:nvPr/>
        </p:nvSpPr>
        <p:spPr>
          <a:xfrm>
            <a:off x="762000" y="647700"/>
            <a:ext cx="0" cy="1093867"/>
          </a:xfrm>
          <a:prstGeom prst="line">
            <a:avLst/>
          </a:prstGeom>
          <a:ln w="12700" cap="rnd">
            <a:solidFill>
              <a:srgbClr val="0070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C641A61F-3543-7E0B-F12E-66002787312A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821E4BEC-4667-611D-F637-2EB301950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AA131138-42C0-BC1C-FE77-182E5AA628C3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07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1DB617FF-D84C-A249-B974-F998D7B0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820" y="1780668"/>
            <a:ext cx="12430009" cy="80726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6EAB08-6C65-7641-85B3-A53A477F8881}"/>
              </a:ext>
            </a:extLst>
          </p:cNvPr>
          <p:cNvSpPr txBox="1"/>
          <p:nvPr/>
        </p:nvSpPr>
        <p:spPr>
          <a:xfrm>
            <a:off x="1371600" y="4936997"/>
            <a:ext cx="3733800" cy="87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ore-KR" sz="40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Prompt</a:t>
            </a:r>
            <a:endParaRPr lang="ko-Kore-KR" altLang="en-US" sz="4000" dirty="0">
              <a:solidFill>
                <a:srgbClr val="0070C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06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9">
            <a:extLst>
              <a:ext uri="{FF2B5EF4-FFF2-40B4-BE49-F238E27FC236}">
                <a16:creationId xmlns:a16="http://schemas.microsoft.com/office/drawing/2014/main" id="{4ADF7DE8-073C-9025-B7FE-1265A35F582F}"/>
              </a:ext>
            </a:extLst>
          </p:cNvPr>
          <p:cNvSpPr txBox="1"/>
          <p:nvPr/>
        </p:nvSpPr>
        <p:spPr>
          <a:xfrm>
            <a:off x="1092200" y="756111"/>
            <a:ext cx="13919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4000" dirty="0">
                <a:solidFill>
                  <a:srgbClr val="0070C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Emotion extraction Test</a:t>
            </a:r>
          </a:p>
        </p:txBody>
      </p:sp>
      <p:sp>
        <p:nvSpPr>
          <p:cNvPr id="49" name="AutoShape 21">
            <a:extLst>
              <a:ext uri="{FF2B5EF4-FFF2-40B4-BE49-F238E27FC236}">
                <a16:creationId xmlns:a16="http://schemas.microsoft.com/office/drawing/2014/main" id="{A0368A99-AD7A-7981-2383-E113DABE8C88}"/>
              </a:ext>
            </a:extLst>
          </p:cNvPr>
          <p:cNvSpPr/>
          <p:nvPr/>
        </p:nvSpPr>
        <p:spPr>
          <a:xfrm>
            <a:off x="762000" y="647700"/>
            <a:ext cx="0" cy="1093867"/>
          </a:xfrm>
          <a:prstGeom prst="line">
            <a:avLst/>
          </a:prstGeom>
          <a:ln w="12700" cap="rnd">
            <a:solidFill>
              <a:srgbClr val="0070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C641A61F-3543-7E0B-F12E-66002787312A}"/>
              </a:ext>
            </a:extLst>
          </p:cNvPr>
          <p:cNvGrpSpPr/>
          <p:nvPr/>
        </p:nvGrpSpPr>
        <p:grpSpPr>
          <a:xfrm>
            <a:off x="17083718" y="9265034"/>
            <a:ext cx="584262" cy="588260"/>
            <a:chOff x="0" y="0"/>
            <a:chExt cx="1089815" cy="1097272"/>
          </a:xfrm>
        </p:grpSpPr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821E4BEC-4667-611D-F637-2EB301950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1" r="401"/>
            <a:stretch>
              <a:fillRect/>
            </a:stretch>
          </p:blipFill>
          <p:spPr>
            <a:xfrm>
              <a:off x="0" y="0"/>
              <a:ext cx="1089815" cy="1097272"/>
            </a:xfrm>
            <a:prstGeom prst="rect">
              <a:avLst/>
            </a:prstGeom>
          </p:spPr>
        </p:pic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AA131138-42C0-BC1C-FE77-182E5AA628C3}"/>
                </a:ext>
              </a:extLst>
            </p:cNvPr>
            <p:cNvSpPr txBox="1"/>
            <p:nvPr/>
          </p:nvSpPr>
          <p:spPr>
            <a:xfrm>
              <a:off x="218035" y="320353"/>
              <a:ext cx="729946" cy="63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 dirty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07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5D1ABD-965C-CC00-6653-0467DFAD25DE}"/>
              </a:ext>
            </a:extLst>
          </p:cNvPr>
          <p:cNvGrpSpPr/>
          <p:nvPr/>
        </p:nvGrpSpPr>
        <p:grpSpPr>
          <a:xfrm>
            <a:off x="798870" y="1895272"/>
            <a:ext cx="16574729" cy="3600000"/>
            <a:chOff x="798870" y="1895272"/>
            <a:chExt cx="16574729" cy="3600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8BE3687-295F-CA92-B4DA-6772F9A4CE9F}"/>
                </a:ext>
              </a:extLst>
            </p:cNvPr>
            <p:cNvSpPr/>
            <p:nvPr/>
          </p:nvSpPr>
          <p:spPr>
            <a:xfrm>
              <a:off x="798870" y="1895272"/>
              <a:ext cx="16574729" cy="3600000"/>
            </a:xfrm>
            <a:prstGeom prst="roundRect">
              <a:avLst/>
            </a:prstGeom>
            <a:solidFill>
              <a:srgbClr val="E1F7F6">
                <a:alpha val="9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E6FC639-59C5-9F4B-8385-3660F3C41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9996" y="2087801"/>
              <a:ext cx="10867365" cy="3298452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4A48B03-6F7F-1443-B8B2-59FCE9FDE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939" y="2322385"/>
              <a:ext cx="21336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53ECA5-A197-9F42-8909-03D2F458DD33}"/>
                </a:ext>
              </a:extLst>
            </p:cNvPr>
            <p:cNvSpPr txBox="1"/>
            <p:nvPr/>
          </p:nvSpPr>
          <p:spPr>
            <a:xfrm>
              <a:off x="914401" y="4842707"/>
              <a:ext cx="35051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500" dirty="0" err="1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ChatGPT</a:t>
              </a:r>
              <a:r>
                <a:rPr kumimoji="1" lang="en-US" altLang="ko-Kore-KR" sz="25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(GPT-3.5)</a:t>
              </a:r>
              <a:endParaRPr kumimoji="1" lang="ko-Kore-KR" altLang="en-US" sz="25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B329A8-9478-805D-7823-A03A1202E10F}"/>
              </a:ext>
            </a:extLst>
          </p:cNvPr>
          <p:cNvGrpSpPr/>
          <p:nvPr/>
        </p:nvGrpSpPr>
        <p:grpSpPr>
          <a:xfrm>
            <a:off x="798870" y="5448300"/>
            <a:ext cx="16574729" cy="3789030"/>
            <a:chOff x="798870" y="5720185"/>
            <a:chExt cx="16574729" cy="37890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7F1F306-33A5-048B-920C-F465553AB356}"/>
                </a:ext>
              </a:extLst>
            </p:cNvPr>
            <p:cNvSpPr/>
            <p:nvPr/>
          </p:nvSpPr>
          <p:spPr>
            <a:xfrm>
              <a:off x="798870" y="5909215"/>
              <a:ext cx="16574729" cy="3600000"/>
            </a:xfrm>
            <a:prstGeom prst="roundRect">
              <a:avLst/>
            </a:prstGeom>
            <a:solidFill>
              <a:srgbClr val="D9ED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982FE71-06DC-B241-98EC-226ABD231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07" r="2506" b="-1"/>
            <a:stretch/>
          </p:blipFill>
          <p:spPr>
            <a:xfrm>
              <a:off x="4541866" y="6111763"/>
              <a:ext cx="12104787" cy="3290565"/>
            </a:xfrm>
            <a:prstGeom prst="rect">
              <a:avLst/>
            </a:prstGeom>
          </p:spPr>
        </p:pic>
        <p:pic>
          <p:nvPicPr>
            <p:cNvPr id="1028" name="Picture 4" descr="Meta logo transparent PNG 22100695 PNG">
              <a:extLst>
                <a:ext uri="{FF2B5EF4-FFF2-40B4-BE49-F238E27FC236}">
                  <a16:creationId xmlns:a16="http://schemas.microsoft.com/office/drawing/2014/main" id="{E734E53A-4278-5F44-86FF-48F9F3925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345" y="5720185"/>
              <a:ext cx="339090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65E1AB-E501-3D40-B822-2B3F2296C305}"/>
                </a:ext>
              </a:extLst>
            </p:cNvPr>
            <p:cNvSpPr txBox="1"/>
            <p:nvPr/>
          </p:nvSpPr>
          <p:spPr>
            <a:xfrm>
              <a:off x="1058183" y="8687879"/>
              <a:ext cx="333620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5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Llama-2-70b-chat</a:t>
              </a:r>
              <a:endParaRPr kumimoji="1" lang="ko-Kore-KR" altLang="en-US" sz="250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78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544</Words>
  <Application>Microsoft Office PowerPoint</Application>
  <PresentationFormat>사용자 지정</PresentationFormat>
  <Paragraphs>73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Söhne</vt:lpstr>
      <vt:lpstr>Calibri</vt:lpstr>
      <vt:lpstr>Arial</vt:lpstr>
      <vt:lpstr>Corbel Light</vt:lpstr>
      <vt:lpstr>나눔스퀘어 ExtraBold</vt:lpstr>
      <vt:lpstr>Corbel</vt:lpstr>
      <vt:lpstr>AppleSDGothicNeoEB00</vt:lpstr>
      <vt:lpstr>맑은 고딕</vt:lpstr>
      <vt:lpstr>AppleSDGothicNeoB00</vt:lpstr>
      <vt:lpstr>AppleSDGothicNeoH00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이규원</dc:creator>
  <cp:lastModifiedBy>이규원</cp:lastModifiedBy>
  <cp:revision>9</cp:revision>
  <dcterms:created xsi:type="dcterms:W3CDTF">2006-08-16T00:00:00Z</dcterms:created>
  <dcterms:modified xsi:type="dcterms:W3CDTF">2023-10-12T09:08:58Z</dcterms:modified>
  <dc:identifier>DAFDfrquakQ</dc:identifier>
</cp:coreProperties>
</file>